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sldIdLst>
    <p:sldId id="256" r:id="rId2"/>
    <p:sldId id="257" r:id="rId3"/>
    <p:sldId id="258" r:id="rId4"/>
    <p:sldId id="266" r:id="rId5"/>
    <p:sldId id="268" r:id="rId6"/>
    <p:sldId id="270" r:id="rId7"/>
    <p:sldId id="269" r:id="rId8"/>
    <p:sldId id="260" r:id="rId9"/>
    <p:sldId id="261" r:id="rId10"/>
    <p:sldId id="265" r:id="rId11"/>
    <p:sldId id="267" r:id="rId12"/>
    <p:sldId id="273" r:id="rId13"/>
    <p:sldId id="262" r:id="rId14"/>
    <p:sldId id="271" r:id="rId15"/>
    <p:sldId id="272" r:id="rId16"/>
    <p:sldId id="263"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A20E9A-A560-A985-6591-3A321C65DF26}" v="3" dt="2022-06-05T18:43:38.505"/>
    <p1510:client id="{4A0793A4-623F-DA34-AEC2-7D9FB8EDDAFE}" v="4" dt="2022-06-05T18:50:12.0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ima Yapa" userId="d2f8c413-33a5-4bd9-94b4-c199df1f4177" providerId="ADAL" clId="{BDDA3770-FC75-4575-9761-3085275B5878}"/>
    <pc:docChg chg="modSld">
      <pc:chgData name="Chandima Yapa" userId="d2f8c413-33a5-4bd9-94b4-c199df1f4177" providerId="ADAL" clId="{BDDA3770-FC75-4575-9761-3085275B5878}" dt="2022-06-06T03:55:52.770" v="9" actId="13926"/>
      <pc:docMkLst>
        <pc:docMk/>
      </pc:docMkLst>
      <pc:sldChg chg="modSp mod">
        <pc:chgData name="Chandima Yapa" userId="d2f8c413-33a5-4bd9-94b4-c199df1f4177" providerId="ADAL" clId="{BDDA3770-FC75-4575-9761-3085275B5878}" dt="2022-06-06T03:50:12.892" v="3" actId="13926"/>
        <pc:sldMkLst>
          <pc:docMk/>
          <pc:sldMk cId="1450732606" sldId="260"/>
        </pc:sldMkLst>
        <pc:spChg chg="mod">
          <ac:chgData name="Chandima Yapa" userId="d2f8c413-33a5-4bd9-94b4-c199df1f4177" providerId="ADAL" clId="{BDDA3770-FC75-4575-9761-3085275B5878}" dt="2022-06-06T03:50:12.892" v="3" actId="13926"/>
          <ac:spMkLst>
            <pc:docMk/>
            <pc:sldMk cId="1450732606" sldId="260"/>
            <ac:spMk id="8" creationId="{4498B5B1-B31F-4495-A68F-716FB099772C}"/>
          </ac:spMkLst>
        </pc:spChg>
      </pc:sldChg>
      <pc:sldChg chg="modSp mod">
        <pc:chgData name="Chandima Yapa" userId="d2f8c413-33a5-4bd9-94b4-c199df1f4177" providerId="ADAL" clId="{BDDA3770-FC75-4575-9761-3085275B5878}" dt="2022-06-06T03:50:53.019" v="5" actId="13926"/>
        <pc:sldMkLst>
          <pc:docMk/>
          <pc:sldMk cId="3185140343" sldId="261"/>
        </pc:sldMkLst>
        <pc:spChg chg="mod">
          <ac:chgData name="Chandima Yapa" userId="d2f8c413-33a5-4bd9-94b4-c199df1f4177" providerId="ADAL" clId="{BDDA3770-FC75-4575-9761-3085275B5878}" dt="2022-06-06T03:50:53.019" v="5" actId="13926"/>
          <ac:spMkLst>
            <pc:docMk/>
            <pc:sldMk cId="3185140343" sldId="261"/>
            <ac:spMk id="8" creationId="{ABF16205-E3C0-49EA-A89B-A314860B8287}"/>
          </ac:spMkLst>
        </pc:spChg>
      </pc:sldChg>
      <pc:sldChg chg="modSp mod">
        <pc:chgData name="Chandima Yapa" userId="d2f8c413-33a5-4bd9-94b4-c199df1f4177" providerId="ADAL" clId="{BDDA3770-FC75-4575-9761-3085275B5878}" dt="2022-06-06T03:55:52.770" v="9" actId="13926"/>
        <pc:sldMkLst>
          <pc:docMk/>
          <pc:sldMk cId="3027800219" sldId="262"/>
        </pc:sldMkLst>
        <pc:spChg chg="mod">
          <ac:chgData name="Chandima Yapa" userId="d2f8c413-33a5-4bd9-94b4-c199df1f4177" providerId="ADAL" clId="{BDDA3770-FC75-4575-9761-3085275B5878}" dt="2022-06-06T03:55:52.770" v="9" actId="13926"/>
          <ac:spMkLst>
            <pc:docMk/>
            <pc:sldMk cId="3027800219" sldId="262"/>
            <ac:spMk id="8" creationId="{AE3A407F-9EB3-4AE1-8959-1D57AC33EA39}"/>
          </ac:spMkLst>
        </pc:spChg>
      </pc:sldChg>
      <pc:sldChg chg="modSp mod">
        <pc:chgData name="Chandima Yapa" userId="d2f8c413-33a5-4bd9-94b4-c199df1f4177" providerId="ADAL" clId="{BDDA3770-FC75-4575-9761-3085275B5878}" dt="2022-06-06T03:51:42.611" v="7" actId="13926"/>
        <pc:sldMkLst>
          <pc:docMk/>
          <pc:sldMk cId="1064925337" sldId="265"/>
        </pc:sldMkLst>
        <pc:spChg chg="mod">
          <ac:chgData name="Chandima Yapa" userId="d2f8c413-33a5-4bd9-94b4-c199df1f4177" providerId="ADAL" clId="{BDDA3770-FC75-4575-9761-3085275B5878}" dt="2022-06-06T03:51:42.611" v="7" actId="13926"/>
          <ac:spMkLst>
            <pc:docMk/>
            <pc:sldMk cId="1064925337" sldId="265"/>
            <ac:spMk id="8" creationId="{4498B5B1-B31F-4495-A68F-716FB099772C}"/>
          </ac:spMkLst>
        </pc:spChg>
      </pc:sldChg>
      <pc:sldChg chg="modSp mod">
        <pc:chgData name="Chandima Yapa" userId="d2f8c413-33a5-4bd9-94b4-c199df1f4177" providerId="ADAL" clId="{BDDA3770-FC75-4575-9761-3085275B5878}" dt="2022-06-06T03:52:03.016" v="8" actId="13926"/>
        <pc:sldMkLst>
          <pc:docMk/>
          <pc:sldMk cId="2774054547" sldId="267"/>
        </pc:sldMkLst>
        <pc:spChg chg="mod">
          <ac:chgData name="Chandima Yapa" userId="d2f8c413-33a5-4bd9-94b4-c199df1f4177" providerId="ADAL" clId="{BDDA3770-FC75-4575-9761-3085275B5878}" dt="2022-06-06T03:52:03.016" v="8" actId="13926"/>
          <ac:spMkLst>
            <pc:docMk/>
            <pc:sldMk cId="2774054547" sldId="267"/>
            <ac:spMk id="3" creationId="{3F7890B9-DC61-404A-881B-AF7AF54295FB}"/>
          </ac:spMkLst>
        </pc:spChg>
      </pc:sldChg>
      <pc:sldChg chg="modSp mod">
        <pc:chgData name="Chandima Yapa" userId="d2f8c413-33a5-4bd9-94b4-c199df1f4177" providerId="ADAL" clId="{BDDA3770-FC75-4575-9761-3085275B5878}" dt="2022-06-06T03:49:23.805" v="1" actId="13926"/>
        <pc:sldMkLst>
          <pc:docMk/>
          <pc:sldMk cId="2854374156" sldId="269"/>
        </pc:sldMkLst>
        <pc:spChg chg="mod">
          <ac:chgData name="Chandima Yapa" userId="d2f8c413-33a5-4bd9-94b4-c199df1f4177" providerId="ADAL" clId="{BDDA3770-FC75-4575-9761-3085275B5878}" dt="2022-06-06T03:49:23.805" v="1" actId="13926"/>
          <ac:spMkLst>
            <pc:docMk/>
            <pc:sldMk cId="2854374156" sldId="269"/>
            <ac:spMk id="3" creationId="{0498C419-9263-411E-81F9-ECBB686919D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EDA10-7113-4539-A72F-71D3EB6C405A}" type="datetimeFigureOut">
              <a:rPr lang="en-US"/>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70433-A66C-4DE3-BDCB-92BC2D5AE1C7}" type="slidenum">
              <a:rPr lang="en-US"/>
              <a:t>‹#›</a:t>
            </a:fld>
            <a:endParaRPr lang="en-US"/>
          </a:p>
        </p:txBody>
      </p:sp>
    </p:spTree>
    <p:extLst>
      <p:ext uri="{BB962C8B-B14F-4D97-AF65-F5344CB8AC3E}">
        <p14:creationId xmlns:p14="http://schemas.microsoft.com/office/powerpoint/2010/main" val="3985604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Economic interests dene the framework for making decisions, the ow of nancial capital, and the facilitation of commerce, including the knowledge, skills, competences and other attributes embodied in individuals that are relevant to economic activity. Environmental aspects recognize the diversity and interdependence within living systems, the goods and services produced by the world's ecosystems, and the impacts of human wastes. Socio-political refers to interactions between institutions/rms and people, functions expressive of human values, aspirations and well-being, ethical issues, and decisionmaking that depends upon collective action</a:t>
            </a:r>
          </a:p>
        </p:txBody>
      </p:sp>
      <p:sp>
        <p:nvSpPr>
          <p:cNvPr id="4" name="Slide Number Placeholder 3"/>
          <p:cNvSpPr>
            <a:spLocks noGrp="1"/>
          </p:cNvSpPr>
          <p:nvPr>
            <p:ph type="sldNum" sz="quarter" idx="5"/>
          </p:nvPr>
        </p:nvSpPr>
        <p:spPr/>
        <p:txBody>
          <a:bodyPr/>
          <a:lstStyle/>
          <a:p>
            <a:fld id="{09070433-A66C-4DE3-BDCB-92BC2D5AE1C7}" type="slidenum">
              <a:rPr lang="en-US"/>
              <a:t>4</a:t>
            </a:fld>
            <a:endParaRPr lang="en-US"/>
          </a:p>
        </p:txBody>
      </p:sp>
    </p:spTree>
    <p:extLst>
      <p:ext uri="{BB962C8B-B14F-4D97-AF65-F5344CB8AC3E}">
        <p14:creationId xmlns:p14="http://schemas.microsoft.com/office/powerpoint/2010/main" val="1810435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070433-A66C-4DE3-BDCB-92BC2D5AE1C7}" type="slidenum">
              <a:rPr lang="en-US" smtClean="0"/>
              <a:t>7</a:t>
            </a:fld>
            <a:endParaRPr lang="en-US"/>
          </a:p>
        </p:txBody>
      </p:sp>
    </p:spTree>
    <p:extLst>
      <p:ext uri="{BB962C8B-B14F-4D97-AF65-F5344CB8AC3E}">
        <p14:creationId xmlns:p14="http://schemas.microsoft.com/office/powerpoint/2010/main" val="3427506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D53205CF-1033-463D-9054-AC38CCD9542B}" type="datetimeFigureOut">
              <a:rPr lang="en-US" smtClean="0"/>
              <a:t>6/6/2022</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D0B36CB-B868-4E3F-BCAF-23926ACB8DE3}"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17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3205CF-1033-463D-9054-AC38CCD9542B}"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B36CB-B868-4E3F-BCAF-23926ACB8DE3}" type="slidenum">
              <a:rPr lang="en-US" smtClean="0"/>
              <a:t>‹#›</a:t>
            </a:fld>
            <a:endParaRPr lang="en-US"/>
          </a:p>
        </p:txBody>
      </p:sp>
    </p:spTree>
    <p:extLst>
      <p:ext uri="{BB962C8B-B14F-4D97-AF65-F5344CB8AC3E}">
        <p14:creationId xmlns:p14="http://schemas.microsoft.com/office/powerpoint/2010/main" val="376624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3205CF-1033-463D-9054-AC38CCD9542B}"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B36CB-B868-4E3F-BCAF-23926ACB8DE3}" type="slidenum">
              <a:rPr lang="en-US" smtClean="0"/>
              <a:t>‹#›</a:t>
            </a:fld>
            <a:endParaRPr lang="en-US"/>
          </a:p>
        </p:txBody>
      </p:sp>
    </p:spTree>
    <p:extLst>
      <p:ext uri="{BB962C8B-B14F-4D97-AF65-F5344CB8AC3E}">
        <p14:creationId xmlns:p14="http://schemas.microsoft.com/office/powerpoint/2010/main" val="61031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3205CF-1033-463D-9054-AC38CCD9542B}"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B36CB-B868-4E3F-BCAF-23926ACB8DE3}" type="slidenum">
              <a:rPr lang="en-US" smtClean="0"/>
              <a:t>‹#›</a:t>
            </a:fld>
            <a:endParaRPr lang="en-US"/>
          </a:p>
        </p:txBody>
      </p:sp>
    </p:spTree>
    <p:extLst>
      <p:ext uri="{BB962C8B-B14F-4D97-AF65-F5344CB8AC3E}">
        <p14:creationId xmlns:p14="http://schemas.microsoft.com/office/powerpoint/2010/main" val="153362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53205CF-1033-463D-9054-AC38CCD9542B}"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B36CB-B868-4E3F-BCAF-23926ACB8DE3}"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6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3205CF-1033-463D-9054-AC38CCD9542B}"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B36CB-B868-4E3F-BCAF-23926ACB8DE3}" type="slidenum">
              <a:rPr lang="en-US" smtClean="0"/>
              <a:t>‹#›</a:t>
            </a:fld>
            <a:endParaRPr lang="en-US"/>
          </a:p>
        </p:txBody>
      </p:sp>
    </p:spTree>
    <p:extLst>
      <p:ext uri="{BB962C8B-B14F-4D97-AF65-F5344CB8AC3E}">
        <p14:creationId xmlns:p14="http://schemas.microsoft.com/office/powerpoint/2010/main" val="3069341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3205CF-1033-463D-9054-AC38CCD9542B}" type="datetimeFigureOut">
              <a:rPr lang="en-US" smtClean="0"/>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0B36CB-B868-4E3F-BCAF-23926ACB8DE3}" type="slidenum">
              <a:rPr lang="en-US" smtClean="0"/>
              <a:t>‹#›</a:t>
            </a:fld>
            <a:endParaRPr lang="en-US"/>
          </a:p>
        </p:txBody>
      </p:sp>
    </p:spTree>
    <p:extLst>
      <p:ext uri="{BB962C8B-B14F-4D97-AF65-F5344CB8AC3E}">
        <p14:creationId xmlns:p14="http://schemas.microsoft.com/office/powerpoint/2010/main" val="509973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3205CF-1033-463D-9054-AC38CCD9542B}" type="datetimeFigureOut">
              <a:rPr lang="en-US" smtClean="0"/>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0B36CB-B868-4E3F-BCAF-23926ACB8DE3}" type="slidenum">
              <a:rPr lang="en-US" smtClean="0"/>
              <a:t>‹#›</a:t>
            </a:fld>
            <a:endParaRPr lang="en-US"/>
          </a:p>
        </p:txBody>
      </p:sp>
    </p:spTree>
    <p:extLst>
      <p:ext uri="{BB962C8B-B14F-4D97-AF65-F5344CB8AC3E}">
        <p14:creationId xmlns:p14="http://schemas.microsoft.com/office/powerpoint/2010/main" val="353735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3205CF-1033-463D-9054-AC38CCD9542B}" type="datetimeFigureOut">
              <a:rPr lang="en-US" smtClean="0"/>
              <a:t>6/6/2022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0B36CB-B868-4E3F-BCAF-23926ACB8DE3}" type="slidenum">
              <a:rPr lang="en-US" smtClean="0"/>
              <a:t>‹#›</a:t>
            </a:fld>
            <a:endParaRPr lang="en-US"/>
          </a:p>
        </p:txBody>
      </p:sp>
    </p:spTree>
    <p:extLst>
      <p:ext uri="{BB962C8B-B14F-4D97-AF65-F5344CB8AC3E}">
        <p14:creationId xmlns:p14="http://schemas.microsoft.com/office/powerpoint/2010/main" val="866408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53205CF-1033-463D-9054-AC38CCD9542B}"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B36CB-B868-4E3F-BCAF-23926ACB8DE3}" type="slidenum">
              <a:rPr lang="en-US" smtClean="0"/>
              <a:t>‹#›</a:t>
            </a:fld>
            <a:endParaRPr lang="en-US"/>
          </a:p>
        </p:txBody>
      </p:sp>
    </p:spTree>
    <p:extLst>
      <p:ext uri="{BB962C8B-B14F-4D97-AF65-F5344CB8AC3E}">
        <p14:creationId xmlns:p14="http://schemas.microsoft.com/office/powerpoint/2010/main" val="88163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53205CF-1033-463D-9054-AC38CCD9542B}"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B36CB-B868-4E3F-BCAF-23926ACB8DE3}" type="slidenum">
              <a:rPr lang="en-US" smtClean="0"/>
              <a:t>‹#›</a:t>
            </a:fld>
            <a:endParaRPr lang="en-US"/>
          </a:p>
        </p:txBody>
      </p:sp>
    </p:spTree>
    <p:extLst>
      <p:ext uri="{BB962C8B-B14F-4D97-AF65-F5344CB8AC3E}">
        <p14:creationId xmlns:p14="http://schemas.microsoft.com/office/powerpoint/2010/main" val="287310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53205CF-1033-463D-9054-AC38CCD9542B}" type="datetimeFigureOut">
              <a:rPr lang="en-US" smtClean="0"/>
              <a:t>6/6/2022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D0B36CB-B868-4E3F-BCAF-23926ACB8DE3}" type="slidenum">
              <a:rPr lang="en-US" smtClean="0"/>
              <a:t>‹#›</a:t>
            </a:fld>
            <a:endParaRPr lang="en-US"/>
          </a:p>
        </p:txBody>
      </p:sp>
    </p:spTree>
    <p:extLst>
      <p:ext uri="{BB962C8B-B14F-4D97-AF65-F5344CB8AC3E}">
        <p14:creationId xmlns:p14="http://schemas.microsoft.com/office/powerpoint/2010/main" val="19865344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EF97-B253-48C6-8A8F-189E14ECFB51}"/>
              </a:ext>
            </a:extLst>
          </p:cNvPr>
          <p:cNvSpPr>
            <a:spLocks noGrp="1"/>
          </p:cNvSpPr>
          <p:nvPr>
            <p:ph type="ctrTitle"/>
          </p:nvPr>
        </p:nvSpPr>
        <p:spPr/>
        <p:txBody>
          <a:bodyPr>
            <a:normAutofit/>
          </a:bodyPr>
          <a:lstStyle/>
          <a:p>
            <a:r>
              <a:rPr lang="en-US" sz="6400" dirty="0">
                <a:latin typeface="Arial" panose="020B0604020202020204" pitchFamily="34" charset="0"/>
                <a:cs typeface="Arial" panose="020B0604020202020204" pitchFamily="34" charset="0"/>
              </a:rPr>
              <a:t>INTRODUCTION TO SUSTAINABILITY</a:t>
            </a:r>
          </a:p>
        </p:txBody>
      </p:sp>
      <p:pic>
        <p:nvPicPr>
          <p:cNvPr id="5" name="Picture 4">
            <a:extLst>
              <a:ext uri="{FF2B5EF4-FFF2-40B4-BE49-F238E27FC236}">
                <a16:creationId xmlns:a16="http://schemas.microsoft.com/office/drawing/2014/main" id="{AAC2D8FC-5247-4E4B-8AC3-ABC943337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348" y="4590749"/>
            <a:ext cx="3022223" cy="1760101"/>
          </a:xfrm>
          <a:prstGeom prst="rect">
            <a:avLst/>
          </a:prstGeom>
        </p:spPr>
      </p:pic>
      <p:sp>
        <p:nvSpPr>
          <p:cNvPr id="6" name="Rectangle 5">
            <a:extLst>
              <a:ext uri="{FF2B5EF4-FFF2-40B4-BE49-F238E27FC236}">
                <a16:creationId xmlns:a16="http://schemas.microsoft.com/office/drawing/2014/main" id="{2B267B5F-34FA-4782-8897-40EF991C3F5C}"/>
              </a:ext>
            </a:extLst>
          </p:cNvPr>
          <p:cNvSpPr/>
          <p:nvPr/>
        </p:nvSpPr>
        <p:spPr>
          <a:xfrm>
            <a:off x="4299536" y="3808456"/>
            <a:ext cx="3587842" cy="406265"/>
          </a:xfrm>
          <a:prstGeom prst="rect">
            <a:avLst/>
          </a:prstGeom>
        </p:spPr>
        <p:txBody>
          <a:bodyPr wrap="none">
            <a:spAutoFit/>
          </a:bodyPr>
          <a:lstStyle/>
          <a:p>
            <a:pPr algn="ctr" defTabSz="914400">
              <a:lnSpc>
                <a:spcPct val="85000"/>
              </a:lnSpc>
              <a:spcBef>
                <a:spcPct val="0"/>
              </a:spcBef>
            </a:pPr>
            <a:r>
              <a:rPr lang="en-US" sz="2400" b="1" cap="all" dirty="0">
                <a:solidFill>
                  <a:schemeClr val="tx1">
                    <a:lumMod val="85000"/>
                    <a:lumOff val="15000"/>
                  </a:schemeClr>
                </a:solidFill>
                <a:latin typeface="Arial" panose="020B0604020202020204" pitchFamily="34" charset="0"/>
                <a:ea typeface="+mj-ea"/>
                <a:cs typeface="Arial" panose="020B0604020202020204" pitchFamily="34" charset="0"/>
              </a:rPr>
              <a:t>YEAR 1 – SEMESTER 1</a:t>
            </a:r>
          </a:p>
        </p:txBody>
      </p:sp>
      <p:sp>
        <p:nvSpPr>
          <p:cNvPr id="9" name="Subtitle 2">
            <a:extLst>
              <a:ext uri="{FF2B5EF4-FFF2-40B4-BE49-F238E27FC236}">
                <a16:creationId xmlns:a16="http://schemas.microsoft.com/office/drawing/2014/main" id="{D0AD23BF-651A-41CC-AED7-3E2D2C91F265}"/>
              </a:ext>
            </a:extLst>
          </p:cNvPr>
          <p:cNvSpPr txBox="1">
            <a:spLocks/>
          </p:cNvSpPr>
          <p:nvPr/>
        </p:nvSpPr>
        <p:spPr>
          <a:xfrm>
            <a:off x="1709527" y="1169677"/>
            <a:ext cx="8767860" cy="9356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400"/>
              </a:spcBef>
              <a:buClr>
                <a:schemeClr val="accent1"/>
              </a:buClr>
              <a:buSzPct val="80000"/>
              <a:buFont typeface="Corbel" pitchFamily="34" charset="0"/>
              <a:buNone/>
              <a:defRPr sz="2200" kern="1200">
                <a:solidFill>
                  <a:srgbClr val="FFFFFF"/>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9pPr>
          </a:lstStyle>
          <a:p>
            <a:r>
              <a:rPr lang="en-US" sz="3200" b="1" dirty="0">
                <a:latin typeface="Arial" panose="020B0604020202020204" pitchFamily="34" charset="0"/>
                <a:cs typeface="Arial" panose="020B0604020202020204" pitchFamily="34" charset="0"/>
              </a:rPr>
              <a:t>MGT 1104 </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774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D56A-E38B-407E-8F0F-2BD5005C9D3D}"/>
              </a:ext>
            </a:extLst>
          </p:cNvPr>
          <p:cNvSpPr>
            <a:spLocks noGrp="1"/>
          </p:cNvSpPr>
          <p:nvPr>
            <p:ph type="title"/>
          </p:nvPr>
        </p:nvSpPr>
        <p:spPr>
          <a:xfrm>
            <a:off x="5918814" y="609600"/>
            <a:ext cx="5865484" cy="1356360"/>
          </a:xfrm>
        </p:spPr>
        <p:txBody>
          <a:bodyPr>
            <a:normAutofit/>
          </a:bodyPr>
          <a:lstStyle/>
          <a:p>
            <a:r>
              <a:rPr lang="en-US" sz="3100" b="1"/>
              <a:t>UN MILLENNIUM SUMMIT - 2000</a:t>
            </a:r>
            <a:endParaRPr lang="en-US"/>
          </a:p>
        </p:txBody>
      </p:sp>
      <p:pic>
        <p:nvPicPr>
          <p:cNvPr id="3" name="Picture 4" descr="Shape&#10;&#10;Description automatically generated">
            <a:extLst>
              <a:ext uri="{FF2B5EF4-FFF2-40B4-BE49-F238E27FC236}">
                <a16:creationId xmlns:a16="http://schemas.microsoft.com/office/drawing/2014/main" id="{AA162868-81B0-44DB-9ABC-01DE77AD2F02}"/>
              </a:ext>
            </a:extLst>
          </p:cNvPr>
          <p:cNvPicPr>
            <a:picLocks noChangeAspect="1"/>
          </p:cNvPicPr>
          <p:nvPr/>
        </p:nvPicPr>
        <p:blipFill>
          <a:blip r:embed="rId2"/>
          <a:stretch>
            <a:fillRect/>
          </a:stretch>
        </p:blipFill>
        <p:spPr>
          <a:xfrm>
            <a:off x="872064" y="1544586"/>
            <a:ext cx="4593715" cy="3766846"/>
          </a:xfrm>
          <a:prstGeom prst="rect">
            <a:avLst/>
          </a:prstGeom>
        </p:spPr>
      </p:pic>
      <p:sp>
        <p:nvSpPr>
          <p:cNvPr id="8" name="Content Placeholder 7">
            <a:extLst>
              <a:ext uri="{FF2B5EF4-FFF2-40B4-BE49-F238E27FC236}">
                <a16:creationId xmlns:a16="http://schemas.microsoft.com/office/drawing/2014/main" id="{4498B5B1-B31F-4495-A68F-716FB099772C}"/>
              </a:ext>
            </a:extLst>
          </p:cNvPr>
          <p:cNvSpPr>
            <a:spLocks noGrp="1"/>
          </p:cNvSpPr>
          <p:nvPr>
            <p:ph idx="1"/>
          </p:nvPr>
        </p:nvSpPr>
        <p:spPr>
          <a:xfrm>
            <a:off x="5918813" y="2057400"/>
            <a:ext cx="5917676" cy="4038600"/>
          </a:xfrm>
        </p:spPr>
        <p:txBody>
          <a:bodyPr vert="horz" lIns="91440" tIns="45720" rIns="91440" bIns="45720" rtlCol="0" anchor="t">
            <a:normAutofit/>
          </a:bodyPr>
          <a:lstStyle/>
          <a:p>
            <a:pPr algn="just"/>
            <a:r>
              <a:rPr lang="en-US" sz="2000" dirty="0">
                <a:solidFill>
                  <a:schemeClr val="tx1"/>
                </a:solidFill>
                <a:latin typeface="Candara"/>
                <a:ea typeface="+mn-lt"/>
                <a:cs typeface="+mn-lt"/>
              </a:rPr>
              <a:t>The Millennium Summit was held in September 2000 at United Nations Headquarters in attendance of </a:t>
            </a:r>
            <a:r>
              <a:rPr lang="en-US" sz="2000" dirty="0">
                <a:solidFill>
                  <a:schemeClr val="tx1"/>
                </a:solidFill>
                <a:highlight>
                  <a:srgbClr val="FFFF00"/>
                </a:highlight>
                <a:latin typeface="Candara"/>
                <a:ea typeface="+mn-lt"/>
                <a:cs typeface="+mn-lt"/>
              </a:rPr>
              <a:t>149 Heads of State and Government and high-ranking officials</a:t>
            </a:r>
            <a:r>
              <a:rPr lang="en-US" sz="2000" dirty="0">
                <a:solidFill>
                  <a:schemeClr val="tx1"/>
                </a:solidFill>
                <a:latin typeface="Candara"/>
                <a:ea typeface="+mn-lt"/>
                <a:cs typeface="+mn-lt"/>
              </a:rPr>
              <a:t> to unanimously adopt,  the </a:t>
            </a:r>
            <a:r>
              <a:rPr lang="en-US" sz="2000" b="1" i="1" dirty="0">
                <a:solidFill>
                  <a:schemeClr val="tx1"/>
                </a:solidFill>
                <a:latin typeface="Candara"/>
                <a:ea typeface="+mn-lt"/>
                <a:cs typeface="+mn-lt"/>
              </a:rPr>
              <a:t>Millennium Declaration</a:t>
            </a:r>
            <a:r>
              <a:rPr lang="en-US" sz="2000" dirty="0">
                <a:solidFill>
                  <a:schemeClr val="tx1"/>
                </a:solidFill>
                <a:latin typeface="Candara"/>
                <a:ea typeface="+mn-lt"/>
                <a:cs typeface="+mn-lt"/>
              </a:rPr>
              <a:t>.  </a:t>
            </a:r>
            <a:endParaRPr lang="en-US" dirty="0">
              <a:solidFill>
                <a:schemeClr val="tx1"/>
              </a:solidFill>
              <a:latin typeface="Corbel"/>
              <a:ea typeface="+mn-lt"/>
              <a:cs typeface="+mn-lt"/>
            </a:endParaRPr>
          </a:p>
          <a:p>
            <a:pPr algn="just"/>
            <a:endParaRPr lang="en-US" sz="2000" dirty="0">
              <a:solidFill>
                <a:schemeClr val="tx1"/>
              </a:solidFill>
              <a:latin typeface="Candara"/>
            </a:endParaRPr>
          </a:p>
          <a:p>
            <a:pPr algn="just"/>
            <a:r>
              <a:rPr lang="en-US" sz="2000" dirty="0">
                <a:solidFill>
                  <a:schemeClr val="tx1"/>
                </a:solidFill>
                <a:latin typeface="Candara"/>
                <a:ea typeface="+mn-lt"/>
                <a:cs typeface="+mn-lt"/>
              </a:rPr>
              <a:t>The world leaders who gathered at the Summit committed their nations to a new global partnership to </a:t>
            </a:r>
            <a:r>
              <a:rPr lang="en-US" sz="2000" dirty="0">
                <a:solidFill>
                  <a:schemeClr val="tx1"/>
                </a:solidFill>
                <a:highlight>
                  <a:srgbClr val="FFFF00"/>
                </a:highlight>
                <a:latin typeface="Candara"/>
                <a:ea typeface="+mn-lt"/>
                <a:cs typeface="+mn-lt"/>
              </a:rPr>
              <a:t>achieve global sustainability through a series of time-bound targets, with a deadline of 2015</a:t>
            </a:r>
            <a:r>
              <a:rPr lang="en-US" sz="2000" dirty="0">
                <a:solidFill>
                  <a:schemeClr val="tx1"/>
                </a:solidFill>
                <a:latin typeface="Candara"/>
                <a:ea typeface="+mn-lt"/>
                <a:cs typeface="+mn-lt"/>
              </a:rPr>
              <a:t>, that have since become known as the </a:t>
            </a:r>
            <a:r>
              <a:rPr lang="en-US" sz="2000" b="1" i="1" dirty="0">
                <a:solidFill>
                  <a:schemeClr val="tx1"/>
                </a:solidFill>
                <a:latin typeface="Candara"/>
                <a:ea typeface="+mn-lt"/>
                <a:cs typeface="+mn-lt"/>
              </a:rPr>
              <a:t>Millennium Development Goals.</a:t>
            </a:r>
            <a:r>
              <a:rPr lang="en-US" sz="2000" dirty="0">
                <a:solidFill>
                  <a:schemeClr val="tx1"/>
                </a:solidFill>
                <a:latin typeface="Candara"/>
                <a:ea typeface="+mn-lt"/>
                <a:cs typeface="+mn-lt"/>
              </a:rPr>
              <a:t> </a:t>
            </a:r>
          </a:p>
        </p:txBody>
      </p:sp>
    </p:spTree>
    <p:extLst>
      <p:ext uri="{BB962C8B-B14F-4D97-AF65-F5344CB8AC3E}">
        <p14:creationId xmlns:p14="http://schemas.microsoft.com/office/powerpoint/2010/main" val="1064925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F87D9-96A2-472F-856B-3AFC9924CF0A}"/>
              </a:ext>
            </a:extLst>
          </p:cNvPr>
          <p:cNvSpPr>
            <a:spLocks noGrp="1"/>
          </p:cNvSpPr>
          <p:nvPr>
            <p:ph type="title"/>
          </p:nvPr>
        </p:nvSpPr>
        <p:spPr>
          <a:xfrm>
            <a:off x="746344" y="819815"/>
            <a:ext cx="6024556" cy="1443269"/>
          </a:xfrm>
        </p:spPr>
        <p:txBody>
          <a:bodyPr>
            <a:normAutofit/>
          </a:bodyPr>
          <a:lstStyle/>
          <a:p>
            <a:r>
              <a:rPr lang="en-US" sz="3100" b="1">
                <a:latin typeface="Candara"/>
              </a:rPr>
              <a:t>UN Sustainable Development Summit – 2015</a:t>
            </a:r>
          </a:p>
        </p:txBody>
      </p:sp>
      <p:sp>
        <p:nvSpPr>
          <p:cNvPr id="3" name="Content Placeholder 2">
            <a:extLst>
              <a:ext uri="{FF2B5EF4-FFF2-40B4-BE49-F238E27FC236}">
                <a16:creationId xmlns:a16="http://schemas.microsoft.com/office/drawing/2014/main" id="{3F7890B9-DC61-404A-881B-AF7AF54295FB}"/>
              </a:ext>
            </a:extLst>
          </p:cNvPr>
          <p:cNvSpPr>
            <a:spLocks noGrp="1"/>
          </p:cNvSpPr>
          <p:nvPr>
            <p:ph idx="1"/>
          </p:nvPr>
        </p:nvSpPr>
        <p:spPr>
          <a:xfrm>
            <a:off x="746344" y="2483800"/>
            <a:ext cx="5595658" cy="3841843"/>
          </a:xfrm>
        </p:spPr>
        <p:txBody>
          <a:bodyPr vert="horz" lIns="91440" tIns="45720" rIns="91440" bIns="45720" rtlCol="0" anchor="t">
            <a:normAutofit lnSpcReduction="10000"/>
          </a:bodyPr>
          <a:lstStyle/>
          <a:p>
            <a:pPr algn="just"/>
            <a:r>
              <a:rPr lang="en-US" sz="2000" dirty="0">
                <a:solidFill>
                  <a:schemeClr val="tx1"/>
                </a:solidFill>
                <a:latin typeface="Candara"/>
                <a:ea typeface="+mn-lt"/>
                <a:cs typeface="+mn-lt"/>
              </a:rPr>
              <a:t>At the landmark Sustainable Development Summit held in 2015 September at UN Headquarters in New York, </a:t>
            </a:r>
            <a:r>
              <a:rPr lang="en-US" sz="2000" dirty="0">
                <a:solidFill>
                  <a:schemeClr val="tx1"/>
                </a:solidFill>
                <a:highlight>
                  <a:srgbClr val="FFFF00"/>
                </a:highlight>
                <a:latin typeface="Candara"/>
                <a:ea typeface="+mn-lt"/>
                <a:cs typeface="+mn-lt"/>
              </a:rPr>
              <a:t>193 countries officially adopted the historic new agenda, entitled “Transforming Our World: The 2030 Agenda for Sustainable Development,”</a:t>
            </a:r>
            <a:r>
              <a:rPr lang="en-US" sz="2000" dirty="0">
                <a:solidFill>
                  <a:schemeClr val="tx1"/>
                </a:solidFill>
                <a:latin typeface="Candara"/>
                <a:ea typeface="+mn-lt"/>
                <a:cs typeface="+mn-lt"/>
              </a:rPr>
              <a:t> I.e. the </a:t>
            </a:r>
            <a:r>
              <a:rPr lang="en-US" sz="2000" b="1" dirty="0">
                <a:solidFill>
                  <a:schemeClr val="tx1"/>
                </a:solidFill>
                <a:latin typeface="Candara"/>
                <a:ea typeface="+mn-lt"/>
                <a:cs typeface="+mn-lt"/>
              </a:rPr>
              <a:t>17 Sustainable Development Goals (SDGs).</a:t>
            </a:r>
            <a:r>
              <a:rPr lang="en-US" sz="2000" dirty="0">
                <a:solidFill>
                  <a:schemeClr val="tx1"/>
                </a:solidFill>
                <a:latin typeface="Candara"/>
                <a:ea typeface="+mn-lt"/>
                <a:cs typeface="+mn-lt"/>
              </a:rPr>
              <a:t>  </a:t>
            </a:r>
            <a:endParaRPr lang="en-US" dirty="0">
              <a:solidFill>
                <a:schemeClr val="tx1"/>
              </a:solidFill>
            </a:endParaRPr>
          </a:p>
          <a:p>
            <a:pPr algn="just"/>
            <a:endParaRPr lang="en-US" sz="2000" dirty="0">
              <a:solidFill>
                <a:schemeClr val="tx1"/>
              </a:solidFill>
              <a:latin typeface="Candara"/>
              <a:ea typeface="+mn-lt"/>
              <a:cs typeface="+mn-lt"/>
            </a:endParaRPr>
          </a:p>
          <a:p>
            <a:pPr algn="just"/>
            <a:r>
              <a:rPr lang="en-US" sz="2000" dirty="0">
                <a:solidFill>
                  <a:schemeClr val="tx1"/>
                </a:solidFill>
                <a:latin typeface="Candara"/>
                <a:ea typeface="+mn-lt"/>
                <a:cs typeface="+mn-lt"/>
              </a:rPr>
              <a:t>The new agenda is people-</a:t>
            </a:r>
            <a:r>
              <a:rPr lang="en-US" sz="2000" dirty="0" err="1">
                <a:solidFill>
                  <a:schemeClr val="tx1"/>
                </a:solidFill>
                <a:latin typeface="Candara"/>
                <a:ea typeface="+mn-lt"/>
                <a:cs typeface="+mn-lt"/>
              </a:rPr>
              <a:t>centred</a:t>
            </a:r>
            <a:r>
              <a:rPr lang="en-US" sz="2000" dirty="0">
                <a:solidFill>
                  <a:schemeClr val="tx1"/>
                </a:solidFill>
                <a:latin typeface="Candara"/>
                <a:ea typeface="+mn-lt"/>
                <a:cs typeface="+mn-lt"/>
              </a:rPr>
              <a:t>, universal, transformative and integrated. It calls for action by all countries for all people over the next 15 years in five areas of critical importance: </a:t>
            </a:r>
            <a:r>
              <a:rPr lang="en-US" sz="2000" b="1" dirty="0">
                <a:solidFill>
                  <a:schemeClr val="tx1"/>
                </a:solidFill>
                <a:latin typeface="Candara"/>
                <a:ea typeface="+mn-lt"/>
                <a:cs typeface="+mn-lt"/>
              </a:rPr>
              <a:t>people, planet, prosperity, peace and partnership.</a:t>
            </a:r>
          </a:p>
          <a:p>
            <a:endParaRPr lang="en-US" sz="1700" dirty="0">
              <a:latin typeface="Candara"/>
            </a:endParaRPr>
          </a:p>
        </p:txBody>
      </p:sp>
      <p:pic>
        <p:nvPicPr>
          <p:cNvPr id="4" name="Picture 4" descr="A picture containing text, indoor, restaurant, cluttered&#10;&#10;Description automatically generated">
            <a:extLst>
              <a:ext uri="{FF2B5EF4-FFF2-40B4-BE49-F238E27FC236}">
                <a16:creationId xmlns:a16="http://schemas.microsoft.com/office/drawing/2014/main" id="{F999D3F3-8088-4ED9-B1F4-885528626C03}"/>
              </a:ext>
            </a:extLst>
          </p:cNvPr>
          <p:cNvPicPr>
            <a:picLocks noChangeAspect="1"/>
          </p:cNvPicPr>
          <p:nvPr/>
        </p:nvPicPr>
        <p:blipFill rotWithShape="1">
          <a:blip r:embed="rId2"/>
          <a:srcRect l="15869" r="13959" b="-1"/>
          <a:stretch/>
        </p:blipFill>
        <p:spPr>
          <a:xfrm>
            <a:off x="6636743" y="1238487"/>
            <a:ext cx="4741120" cy="4493060"/>
          </a:xfrm>
          <a:prstGeom prst="rect">
            <a:avLst/>
          </a:prstGeom>
        </p:spPr>
      </p:pic>
    </p:spTree>
    <p:extLst>
      <p:ext uri="{BB962C8B-B14F-4D97-AF65-F5344CB8AC3E}">
        <p14:creationId xmlns:p14="http://schemas.microsoft.com/office/powerpoint/2010/main" val="2774054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1166-5063-4225-9042-E05000C49067}"/>
              </a:ext>
            </a:extLst>
          </p:cNvPr>
          <p:cNvSpPr>
            <a:spLocks noGrp="1"/>
          </p:cNvSpPr>
          <p:nvPr>
            <p:ph type="title"/>
          </p:nvPr>
        </p:nvSpPr>
        <p:spPr>
          <a:xfrm>
            <a:off x="6997848" y="609600"/>
            <a:ext cx="4473299" cy="1356360"/>
          </a:xfrm>
        </p:spPr>
        <p:txBody>
          <a:bodyPr>
            <a:normAutofit/>
          </a:bodyPr>
          <a:lstStyle/>
          <a:p>
            <a:r>
              <a:rPr lang="en-US" sz="2700" b="1"/>
              <a:t>UNDERSTANDING THE MAIN CHALLENGE OF SUSTAINABILITY </a:t>
            </a:r>
          </a:p>
        </p:txBody>
      </p:sp>
      <p:pic>
        <p:nvPicPr>
          <p:cNvPr id="4" name="Picture 4" descr="Qr code&#10;&#10;Description automatically generated">
            <a:extLst>
              <a:ext uri="{FF2B5EF4-FFF2-40B4-BE49-F238E27FC236}">
                <a16:creationId xmlns:a16="http://schemas.microsoft.com/office/drawing/2014/main" id="{0A1849A9-5884-4E90-BF13-34D1D43E8A86}"/>
              </a:ext>
            </a:extLst>
          </p:cNvPr>
          <p:cNvPicPr>
            <a:picLocks noChangeAspect="1"/>
          </p:cNvPicPr>
          <p:nvPr/>
        </p:nvPicPr>
        <p:blipFill>
          <a:blip r:embed="rId2"/>
          <a:stretch>
            <a:fillRect/>
          </a:stretch>
        </p:blipFill>
        <p:spPr>
          <a:xfrm>
            <a:off x="872064" y="1274273"/>
            <a:ext cx="6045576" cy="4307472"/>
          </a:xfrm>
          <a:prstGeom prst="rect">
            <a:avLst/>
          </a:prstGeom>
        </p:spPr>
      </p:pic>
      <p:sp>
        <p:nvSpPr>
          <p:cNvPr id="3" name="Content Placeholder 2">
            <a:extLst>
              <a:ext uri="{FF2B5EF4-FFF2-40B4-BE49-F238E27FC236}">
                <a16:creationId xmlns:a16="http://schemas.microsoft.com/office/drawing/2014/main" id="{E768AEDC-2565-4E84-B29C-94B3FF98B4CA}"/>
              </a:ext>
            </a:extLst>
          </p:cNvPr>
          <p:cNvSpPr>
            <a:spLocks noGrp="1"/>
          </p:cNvSpPr>
          <p:nvPr>
            <p:ph idx="1"/>
          </p:nvPr>
        </p:nvSpPr>
        <p:spPr>
          <a:xfrm>
            <a:off x="6911583" y="1870495"/>
            <a:ext cx="4990884" cy="4642448"/>
          </a:xfrm>
        </p:spPr>
        <p:txBody>
          <a:bodyPr vert="horz" lIns="91440" tIns="45720" rIns="91440" bIns="45720" rtlCol="0" anchor="t">
            <a:normAutofit lnSpcReduction="10000"/>
          </a:bodyPr>
          <a:lstStyle/>
          <a:p>
            <a:pPr algn="just"/>
            <a:endParaRPr lang="en-US" sz="1600"/>
          </a:p>
          <a:p>
            <a:pPr algn="just"/>
            <a:r>
              <a:rPr lang="en-US" sz="2000">
                <a:solidFill>
                  <a:schemeClr val="tx1"/>
                </a:solidFill>
                <a:latin typeface="Candara"/>
                <a:ea typeface="+mn-lt"/>
                <a:cs typeface="+mn-lt"/>
              </a:rPr>
              <a:t>In some instances it may be necessary to </a:t>
            </a:r>
            <a:r>
              <a:rPr lang="en-US" sz="2000" b="1">
                <a:solidFill>
                  <a:schemeClr val="tx1"/>
                </a:solidFill>
                <a:latin typeface="Candara"/>
                <a:ea typeface="+mn-lt"/>
                <a:cs typeface="+mn-lt"/>
              </a:rPr>
              <a:t>degrade a particular ecosystem in order to facilitate commerce</a:t>
            </a:r>
            <a:r>
              <a:rPr lang="en-US" sz="2000">
                <a:solidFill>
                  <a:schemeClr val="tx1"/>
                </a:solidFill>
                <a:latin typeface="Candara"/>
                <a:ea typeface="+mn-lt"/>
                <a:cs typeface="+mn-lt"/>
              </a:rPr>
              <a:t>, or food production, or housing. If the option is given to priorotize </a:t>
            </a:r>
            <a:r>
              <a:rPr lang="en-US" sz="2000" b="1">
                <a:solidFill>
                  <a:schemeClr val="tx1"/>
                </a:solidFill>
                <a:latin typeface="Candara"/>
                <a:ea typeface="+mn-lt"/>
                <a:cs typeface="+mn-lt"/>
              </a:rPr>
              <a:t>humans will continue to only focus on the economic aspect</a:t>
            </a:r>
            <a:r>
              <a:rPr lang="en-US" sz="2000">
                <a:solidFill>
                  <a:schemeClr val="tx1"/>
                </a:solidFill>
                <a:latin typeface="Candara"/>
                <a:ea typeface="+mn-lt"/>
                <a:cs typeface="+mn-lt"/>
              </a:rPr>
              <a:t> of sustainability </a:t>
            </a:r>
          </a:p>
          <a:p>
            <a:pPr algn="just"/>
            <a:r>
              <a:rPr lang="en-US" sz="2000">
                <a:solidFill>
                  <a:schemeClr val="tx1"/>
                </a:solidFill>
                <a:latin typeface="Candara"/>
                <a:ea typeface="+mn-lt"/>
                <a:cs typeface="+mn-lt"/>
              </a:rPr>
              <a:t>Economic and social systems are human creations, the environment is not </a:t>
            </a:r>
          </a:p>
          <a:p>
            <a:pPr algn="just"/>
            <a:r>
              <a:rPr lang="en-US" sz="2000">
                <a:solidFill>
                  <a:schemeClr val="tx1"/>
                </a:solidFill>
                <a:latin typeface="Candara"/>
                <a:ea typeface="+mn-lt"/>
                <a:cs typeface="+mn-lt"/>
              </a:rPr>
              <a:t>The harmful effects of the </a:t>
            </a:r>
            <a:r>
              <a:rPr lang="en-US" sz="2000" b="1">
                <a:solidFill>
                  <a:schemeClr val="tx1"/>
                </a:solidFill>
                <a:latin typeface="Candara"/>
                <a:ea typeface="+mn-lt"/>
                <a:cs typeface="+mn-lt"/>
              </a:rPr>
              <a:t>degradation of ecosystem services are being borne disproportionately globally</a:t>
            </a:r>
            <a:r>
              <a:rPr lang="en-US" sz="2000">
                <a:solidFill>
                  <a:schemeClr val="tx1"/>
                </a:solidFill>
                <a:latin typeface="Candara"/>
                <a:ea typeface="+mn-lt"/>
                <a:cs typeface="+mn-lt"/>
              </a:rPr>
              <a:t> with several countries suffering from consequences way more than the other</a:t>
            </a:r>
          </a:p>
        </p:txBody>
      </p:sp>
    </p:spTree>
    <p:extLst>
      <p:ext uri="{BB962C8B-B14F-4D97-AF65-F5344CB8AC3E}">
        <p14:creationId xmlns:p14="http://schemas.microsoft.com/office/powerpoint/2010/main" val="925013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2DFA8-049A-41DA-B7ED-EC521C64699C}"/>
              </a:ext>
            </a:extLst>
          </p:cNvPr>
          <p:cNvSpPr>
            <a:spLocks noGrp="1"/>
          </p:cNvSpPr>
          <p:nvPr>
            <p:ph type="title"/>
          </p:nvPr>
        </p:nvSpPr>
        <p:spPr>
          <a:xfrm>
            <a:off x="7234975" y="609600"/>
            <a:ext cx="4236172" cy="1356360"/>
          </a:xfrm>
        </p:spPr>
        <p:txBody>
          <a:bodyPr>
            <a:normAutofit/>
          </a:bodyPr>
          <a:lstStyle/>
          <a:p>
            <a:r>
              <a:rPr lang="en-US" sz="3200" b="1" dirty="0">
                <a:latin typeface="Calibri"/>
                <a:cs typeface="Calibri"/>
              </a:rPr>
              <a:t>WHAT IS TRAGEDY OF THE COMMONS? </a:t>
            </a:r>
          </a:p>
        </p:txBody>
      </p:sp>
      <p:pic>
        <p:nvPicPr>
          <p:cNvPr id="4" name="Picture 4" descr="Diagram&#10;&#10;Description automatically generated">
            <a:extLst>
              <a:ext uri="{FF2B5EF4-FFF2-40B4-BE49-F238E27FC236}">
                <a16:creationId xmlns:a16="http://schemas.microsoft.com/office/drawing/2014/main" id="{CF4B1A91-A728-4BDB-B227-C06E82DFD42B}"/>
              </a:ext>
            </a:extLst>
          </p:cNvPr>
          <p:cNvPicPr>
            <a:picLocks noChangeAspect="1"/>
          </p:cNvPicPr>
          <p:nvPr/>
        </p:nvPicPr>
        <p:blipFill>
          <a:blip r:embed="rId2"/>
          <a:stretch>
            <a:fillRect/>
          </a:stretch>
        </p:blipFill>
        <p:spPr>
          <a:xfrm>
            <a:off x="872064" y="1790321"/>
            <a:ext cx="6045576" cy="3400636"/>
          </a:xfrm>
          <a:prstGeom prst="rect">
            <a:avLst/>
          </a:prstGeom>
        </p:spPr>
      </p:pic>
      <p:sp>
        <p:nvSpPr>
          <p:cNvPr id="8" name="Content Placeholder 7">
            <a:extLst>
              <a:ext uri="{FF2B5EF4-FFF2-40B4-BE49-F238E27FC236}">
                <a16:creationId xmlns:a16="http://schemas.microsoft.com/office/drawing/2014/main" id="{AE3A407F-9EB3-4AE1-8959-1D57AC33EA39}"/>
              </a:ext>
            </a:extLst>
          </p:cNvPr>
          <p:cNvSpPr>
            <a:spLocks noGrp="1"/>
          </p:cNvSpPr>
          <p:nvPr>
            <p:ph idx="1"/>
          </p:nvPr>
        </p:nvSpPr>
        <p:spPr>
          <a:xfrm>
            <a:off x="7234975" y="2057400"/>
            <a:ext cx="4747650" cy="4038600"/>
          </a:xfrm>
        </p:spPr>
        <p:txBody>
          <a:bodyPr vert="horz" lIns="91440" tIns="45720" rIns="91440" bIns="45720" rtlCol="0" anchor="t">
            <a:normAutofit/>
          </a:bodyPr>
          <a:lstStyle/>
          <a:p>
            <a:pPr marL="45720" indent="0" algn="just">
              <a:buNone/>
            </a:pPr>
            <a:r>
              <a:rPr lang="en-US" sz="2000" dirty="0">
                <a:solidFill>
                  <a:schemeClr val="tx1"/>
                </a:solidFill>
                <a:latin typeface="Candara"/>
                <a:ea typeface="+mn-lt"/>
                <a:cs typeface="+mn-lt"/>
              </a:rPr>
              <a:t>Tragedy of the Commons is an economic problem where individuals have </a:t>
            </a:r>
            <a:r>
              <a:rPr lang="en-US" sz="2000" dirty="0">
                <a:solidFill>
                  <a:schemeClr val="tx1"/>
                </a:solidFill>
                <a:highlight>
                  <a:srgbClr val="FFFF00"/>
                </a:highlight>
                <a:latin typeface="Candara"/>
                <a:ea typeface="+mn-lt"/>
                <a:cs typeface="+mn-lt"/>
              </a:rPr>
              <a:t>access to a shared resource and act in their </a:t>
            </a:r>
            <a:r>
              <a:rPr lang="en-US" sz="2000" b="1" u="sng" dirty="0">
                <a:solidFill>
                  <a:schemeClr val="tx1"/>
                </a:solidFill>
                <a:highlight>
                  <a:srgbClr val="FFFF00"/>
                </a:highlight>
                <a:latin typeface="Candara"/>
                <a:ea typeface="+mn-lt"/>
                <a:cs typeface="+mn-lt"/>
              </a:rPr>
              <a:t>own interest</a:t>
            </a:r>
            <a:r>
              <a:rPr lang="en-US" sz="2000" dirty="0">
                <a:solidFill>
                  <a:schemeClr val="tx1"/>
                </a:solidFill>
                <a:highlight>
                  <a:srgbClr val="FFFF00"/>
                </a:highlight>
                <a:latin typeface="Candara"/>
                <a:ea typeface="+mn-lt"/>
                <a:cs typeface="+mn-lt"/>
              </a:rPr>
              <a:t>, at the expense of other individuals. This can result in </a:t>
            </a:r>
            <a:r>
              <a:rPr lang="en-US" sz="2000" b="1" u="sng" dirty="0">
                <a:solidFill>
                  <a:schemeClr val="tx1"/>
                </a:solidFill>
                <a:highlight>
                  <a:srgbClr val="FFFF00"/>
                </a:highlight>
                <a:latin typeface="Candara"/>
                <a:ea typeface="+mn-lt"/>
                <a:cs typeface="+mn-lt"/>
              </a:rPr>
              <a:t>overconsumption</a:t>
            </a:r>
            <a:r>
              <a:rPr lang="en-US" sz="2000" dirty="0">
                <a:solidFill>
                  <a:schemeClr val="tx1"/>
                </a:solidFill>
                <a:highlight>
                  <a:srgbClr val="FFFF00"/>
                </a:highlight>
                <a:latin typeface="Candara"/>
                <a:ea typeface="+mn-lt"/>
                <a:cs typeface="+mn-lt"/>
              </a:rPr>
              <a:t>, underinvestment, and depletion of resources</a:t>
            </a:r>
            <a:r>
              <a:rPr lang="en-US" sz="2000" dirty="0">
                <a:solidFill>
                  <a:schemeClr val="tx1"/>
                </a:solidFill>
                <a:latin typeface="Candara"/>
                <a:ea typeface="+mn-lt"/>
                <a:cs typeface="+mn-lt"/>
              </a:rPr>
              <a:t> (Earth.org, 2020).  </a:t>
            </a:r>
            <a:endParaRPr lang="en-US" dirty="0"/>
          </a:p>
          <a:p>
            <a:pPr algn="just"/>
            <a:endParaRPr lang="en-US" sz="2000" dirty="0">
              <a:solidFill>
                <a:schemeClr val="tx1"/>
              </a:solidFill>
              <a:latin typeface="Candara"/>
            </a:endParaRPr>
          </a:p>
          <a:p>
            <a:pPr marL="45720" indent="0" algn="just">
              <a:buNone/>
            </a:pPr>
            <a:endParaRPr lang="en-US" sz="2000" dirty="0">
              <a:solidFill>
                <a:schemeClr val="tx1"/>
              </a:solidFill>
              <a:latin typeface="Candara"/>
              <a:ea typeface="+mn-lt"/>
              <a:cs typeface="+mn-lt"/>
            </a:endParaRPr>
          </a:p>
          <a:p>
            <a:pPr marL="45720" indent="0" algn="just">
              <a:buNone/>
            </a:pPr>
            <a:r>
              <a:rPr lang="en-US" sz="2000" dirty="0">
                <a:solidFill>
                  <a:schemeClr val="tx1"/>
                </a:solidFill>
                <a:latin typeface="Candara"/>
                <a:ea typeface="+mn-lt"/>
                <a:cs typeface="+mn-lt"/>
              </a:rPr>
              <a:t>https://www.youtube.com/watch?v=CxC161GvMPc</a:t>
            </a:r>
            <a:endParaRPr lang="en-US" dirty="0">
              <a:solidFill>
                <a:schemeClr val="tx1"/>
              </a:solidFill>
            </a:endParaRPr>
          </a:p>
        </p:txBody>
      </p:sp>
    </p:spTree>
    <p:extLst>
      <p:ext uri="{BB962C8B-B14F-4D97-AF65-F5344CB8AC3E}">
        <p14:creationId xmlns:p14="http://schemas.microsoft.com/office/powerpoint/2010/main" val="3027800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CCC08-1394-4AC0-B2CE-A17C98A5AD88}"/>
              </a:ext>
            </a:extLst>
          </p:cNvPr>
          <p:cNvSpPr>
            <a:spLocks noGrp="1"/>
          </p:cNvSpPr>
          <p:nvPr>
            <p:ph type="title"/>
          </p:nvPr>
        </p:nvSpPr>
        <p:spPr>
          <a:xfrm>
            <a:off x="7558564" y="609600"/>
            <a:ext cx="3912583" cy="1356360"/>
          </a:xfrm>
        </p:spPr>
        <p:txBody>
          <a:bodyPr>
            <a:noAutofit/>
          </a:bodyPr>
          <a:lstStyle/>
          <a:p>
            <a:r>
              <a:rPr lang="en-US" sz="3200" b="1">
                <a:latin typeface="Calibri"/>
                <a:cs typeface="Calibri"/>
              </a:rPr>
              <a:t>GLOBALIZATION AND SUSTAINABILITY</a:t>
            </a:r>
          </a:p>
        </p:txBody>
      </p:sp>
      <p:pic>
        <p:nvPicPr>
          <p:cNvPr id="4" name="Picture 4" descr="Diagram&#10;&#10;Description automatically generated">
            <a:extLst>
              <a:ext uri="{FF2B5EF4-FFF2-40B4-BE49-F238E27FC236}">
                <a16:creationId xmlns:a16="http://schemas.microsoft.com/office/drawing/2014/main" id="{70340434-BF2B-43BE-85D2-94A5BD299C6F}"/>
              </a:ext>
            </a:extLst>
          </p:cNvPr>
          <p:cNvPicPr>
            <a:picLocks noChangeAspect="1"/>
          </p:cNvPicPr>
          <p:nvPr/>
        </p:nvPicPr>
        <p:blipFill>
          <a:blip r:embed="rId2"/>
          <a:stretch>
            <a:fillRect/>
          </a:stretch>
        </p:blipFill>
        <p:spPr>
          <a:xfrm>
            <a:off x="872064" y="1727691"/>
            <a:ext cx="6045576" cy="3400636"/>
          </a:xfrm>
          <a:prstGeom prst="rect">
            <a:avLst/>
          </a:prstGeom>
        </p:spPr>
      </p:pic>
      <p:sp>
        <p:nvSpPr>
          <p:cNvPr id="3" name="Content Placeholder 2">
            <a:extLst>
              <a:ext uri="{FF2B5EF4-FFF2-40B4-BE49-F238E27FC236}">
                <a16:creationId xmlns:a16="http://schemas.microsoft.com/office/drawing/2014/main" id="{CE57081B-BA27-4FFE-9D22-C43EB70FA658}"/>
              </a:ext>
            </a:extLst>
          </p:cNvPr>
          <p:cNvSpPr>
            <a:spLocks noGrp="1"/>
          </p:cNvSpPr>
          <p:nvPr>
            <p:ph idx="1"/>
          </p:nvPr>
        </p:nvSpPr>
        <p:spPr>
          <a:xfrm>
            <a:off x="7558564" y="2057400"/>
            <a:ext cx="4272016" cy="4038600"/>
          </a:xfrm>
        </p:spPr>
        <p:txBody>
          <a:bodyPr vert="horz" lIns="91440" tIns="45720" rIns="91440" bIns="45720" rtlCol="0" anchor="t">
            <a:normAutofit/>
          </a:bodyPr>
          <a:lstStyle/>
          <a:p>
            <a:pPr marL="0" algn="just" defTabSz="457200"/>
            <a:r>
              <a:rPr lang="en-US" sz="2000">
                <a:solidFill>
                  <a:schemeClr val="tx1"/>
                </a:solidFill>
              </a:rPr>
              <a:t>Globalization has created a platform for </a:t>
            </a:r>
            <a:r>
              <a:rPr lang="en-US" sz="2000" b="1">
                <a:solidFill>
                  <a:schemeClr val="tx1"/>
                </a:solidFill>
              </a:rPr>
              <a:t>worldwide integration</a:t>
            </a:r>
            <a:r>
              <a:rPr lang="en-US" sz="2000">
                <a:solidFill>
                  <a:schemeClr val="tx1"/>
                </a:solidFill>
              </a:rPr>
              <a:t> where people communicate, travel, invest internationally and companies market their products across continents while acquiring human and capital resources more efficiently . </a:t>
            </a:r>
          </a:p>
          <a:p>
            <a:pPr marL="0" algn="just" defTabSz="457200"/>
            <a:r>
              <a:rPr lang="en-US" sz="2000">
                <a:solidFill>
                  <a:schemeClr val="tx1"/>
                </a:solidFill>
              </a:rPr>
              <a:t>While globalization has contributed vastly to global development, it has also resulted in the </a:t>
            </a:r>
            <a:r>
              <a:rPr lang="en-US" sz="2000" b="1">
                <a:solidFill>
                  <a:schemeClr val="tx1"/>
                </a:solidFill>
              </a:rPr>
              <a:t>damage and degradation</a:t>
            </a:r>
            <a:r>
              <a:rPr lang="en-US" sz="2000">
                <a:solidFill>
                  <a:schemeClr val="tx1"/>
                </a:solidFill>
              </a:rPr>
              <a:t> of certain local environments and cultures as well.</a:t>
            </a:r>
          </a:p>
        </p:txBody>
      </p:sp>
    </p:spTree>
    <p:extLst>
      <p:ext uri="{BB962C8B-B14F-4D97-AF65-F5344CB8AC3E}">
        <p14:creationId xmlns:p14="http://schemas.microsoft.com/office/powerpoint/2010/main" val="3351440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85BD-AF3F-4317-B0A0-11225A282651}"/>
              </a:ext>
            </a:extLst>
          </p:cNvPr>
          <p:cNvSpPr>
            <a:spLocks noGrp="1"/>
          </p:cNvSpPr>
          <p:nvPr>
            <p:ph type="title"/>
          </p:nvPr>
        </p:nvSpPr>
        <p:spPr>
          <a:xfrm>
            <a:off x="369794" y="318247"/>
            <a:ext cx="9875520" cy="1356360"/>
          </a:xfrm>
        </p:spPr>
        <p:txBody>
          <a:bodyPr>
            <a:normAutofit/>
          </a:bodyPr>
          <a:lstStyle/>
          <a:p>
            <a:r>
              <a:rPr lang="en-US" sz="4000" dirty="0">
                <a:latin typeface="Calibri"/>
                <a:cs typeface="Calibri"/>
              </a:rPr>
              <a:t> </a:t>
            </a:r>
            <a:r>
              <a:rPr lang="en-US" sz="4000" b="1">
                <a:latin typeface="Calibri"/>
                <a:cs typeface="Calibri"/>
              </a:rPr>
              <a:t>GLOBALIZATION</a:t>
            </a:r>
            <a:r>
              <a:rPr lang="en-US" sz="4000" dirty="0">
                <a:latin typeface="Calibri"/>
                <a:cs typeface="Calibri"/>
              </a:rPr>
              <a:t> </a:t>
            </a:r>
            <a:r>
              <a:rPr lang="en-US" sz="4000" b="1">
                <a:latin typeface="Calibri"/>
                <a:cs typeface="Calibri"/>
              </a:rPr>
              <a:t>VS SUSTAINABILITY - IDENTIFYING THE PROBLEM</a:t>
            </a:r>
            <a:endParaRPr lang="en-US" sz="4000" dirty="0">
              <a:latin typeface="Calibri"/>
              <a:cs typeface="Calibri"/>
            </a:endParaRPr>
          </a:p>
        </p:txBody>
      </p:sp>
      <p:pic>
        <p:nvPicPr>
          <p:cNvPr id="4" name="Picture 4" descr="Diagram&#10;&#10;Description automatically generated">
            <a:extLst>
              <a:ext uri="{FF2B5EF4-FFF2-40B4-BE49-F238E27FC236}">
                <a16:creationId xmlns:a16="http://schemas.microsoft.com/office/drawing/2014/main" id="{CC8DDAB9-67BC-448C-816B-0DD02926F921}"/>
              </a:ext>
            </a:extLst>
          </p:cNvPr>
          <p:cNvPicPr>
            <a:picLocks noGrp="1" noChangeAspect="1"/>
          </p:cNvPicPr>
          <p:nvPr>
            <p:ph idx="1"/>
          </p:nvPr>
        </p:nvPicPr>
        <p:blipFill>
          <a:blip r:embed="rId2"/>
          <a:stretch>
            <a:fillRect/>
          </a:stretch>
        </p:blipFill>
        <p:spPr>
          <a:xfrm>
            <a:off x="5029164" y="1792941"/>
            <a:ext cx="6829425" cy="3962400"/>
          </a:xfrm>
        </p:spPr>
      </p:pic>
      <p:sp>
        <p:nvSpPr>
          <p:cNvPr id="5" name="TextBox 4">
            <a:extLst>
              <a:ext uri="{FF2B5EF4-FFF2-40B4-BE49-F238E27FC236}">
                <a16:creationId xmlns:a16="http://schemas.microsoft.com/office/drawing/2014/main" id="{5DAEA07F-011B-465D-8E09-DBB6F24E0480}"/>
              </a:ext>
            </a:extLst>
          </p:cNvPr>
          <p:cNvSpPr txBox="1"/>
          <p:nvPr/>
        </p:nvSpPr>
        <p:spPr>
          <a:xfrm>
            <a:off x="309282" y="1721224"/>
            <a:ext cx="4536141"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t>Globalization has resulted in country's identifying their economies as independent, self-regulating, and self-sustaining system whose productivity and growth </a:t>
            </a:r>
            <a:r>
              <a:rPr lang="en-US" sz="2000" b="1" i="1" dirty="0"/>
              <a:t>does not </a:t>
            </a:r>
            <a:r>
              <a:rPr lang="en-US" sz="2000" b="1" i="1"/>
              <a:t>seriously constrain the environment.</a:t>
            </a:r>
            <a:endParaRPr lang="en-US" sz="2000" b="1" i="1" dirty="0"/>
          </a:p>
          <a:p>
            <a:pPr algn="just"/>
            <a:endParaRPr lang="en-US" sz="2000" dirty="0"/>
          </a:p>
          <a:p>
            <a:pPr algn="just"/>
            <a:r>
              <a:rPr lang="en-US" sz="2000" dirty="0"/>
              <a:t>Hence country's/ coporations believe that  any </a:t>
            </a:r>
            <a:r>
              <a:rPr lang="en-US" sz="2000"/>
              <a:t>mastery  achieved by humans through globalization through technology and other advancements </a:t>
            </a:r>
            <a:r>
              <a:rPr lang="en-US" sz="2000" b="1" i="1"/>
              <a:t>will be </a:t>
            </a:r>
            <a:r>
              <a:rPr lang="en-US" sz="2000" b="1" i="1" dirty="0"/>
              <a:t>able to compensate for the depletion </a:t>
            </a:r>
            <a:r>
              <a:rPr lang="en-US" sz="2000" b="1" i="1"/>
              <a:t>of any important natural resource. </a:t>
            </a:r>
          </a:p>
        </p:txBody>
      </p:sp>
    </p:spTree>
    <p:extLst>
      <p:ext uri="{BB962C8B-B14F-4D97-AF65-F5344CB8AC3E}">
        <p14:creationId xmlns:p14="http://schemas.microsoft.com/office/powerpoint/2010/main" val="429232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5782-CCFF-40B5-85BA-25529144B508}"/>
              </a:ext>
            </a:extLst>
          </p:cNvPr>
          <p:cNvSpPr>
            <a:spLocks noGrp="1"/>
          </p:cNvSpPr>
          <p:nvPr>
            <p:ph type="title"/>
          </p:nvPr>
        </p:nvSpPr>
        <p:spPr>
          <a:xfrm>
            <a:off x="735906" y="1070335"/>
            <a:ext cx="5763596" cy="1443269"/>
          </a:xfrm>
        </p:spPr>
        <p:txBody>
          <a:bodyPr>
            <a:normAutofit/>
          </a:bodyPr>
          <a:lstStyle/>
          <a:p>
            <a:r>
              <a:rPr lang="en-US" sz="4000" b="1"/>
              <a:t>HYPERCONSUMPTION</a:t>
            </a:r>
          </a:p>
        </p:txBody>
      </p:sp>
      <p:sp>
        <p:nvSpPr>
          <p:cNvPr id="8" name="Content Placeholder 7">
            <a:extLst>
              <a:ext uri="{FF2B5EF4-FFF2-40B4-BE49-F238E27FC236}">
                <a16:creationId xmlns:a16="http://schemas.microsoft.com/office/drawing/2014/main" id="{5784418F-C88B-470F-979C-67F44CDCE838}"/>
              </a:ext>
            </a:extLst>
          </p:cNvPr>
          <p:cNvSpPr>
            <a:spLocks noGrp="1"/>
          </p:cNvSpPr>
          <p:nvPr>
            <p:ph idx="1"/>
          </p:nvPr>
        </p:nvSpPr>
        <p:spPr>
          <a:xfrm>
            <a:off x="819413" y="2546430"/>
            <a:ext cx="5616534" cy="3549570"/>
          </a:xfrm>
        </p:spPr>
        <p:txBody>
          <a:bodyPr vert="horz" lIns="91440" tIns="45720" rIns="91440" bIns="45720" rtlCol="0" anchor="t">
            <a:normAutofit/>
          </a:bodyPr>
          <a:lstStyle/>
          <a:p>
            <a:pPr algn="just"/>
            <a:r>
              <a:rPr lang="en-US" sz="2000">
                <a:solidFill>
                  <a:schemeClr val="tx1"/>
                </a:solidFill>
                <a:latin typeface="Candara"/>
                <a:ea typeface="+mn-lt"/>
                <a:cs typeface="+mn-lt"/>
              </a:rPr>
              <a:t>Unsustainable use of natural resources and environmental pollution </a:t>
            </a:r>
            <a:endParaRPr lang="en-US">
              <a:solidFill>
                <a:schemeClr val="tx1"/>
              </a:solidFill>
            </a:endParaRPr>
          </a:p>
          <a:p>
            <a:pPr marL="45720" indent="0" algn="just">
              <a:buNone/>
            </a:pPr>
            <a:endParaRPr lang="en-US" sz="2000">
              <a:solidFill>
                <a:schemeClr val="tx1"/>
              </a:solidFill>
              <a:latin typeface="Candara"/>
              <a:ea typeface="+mn-lt"/>
              <a:cs typeface="+mn-lt"/>
            </a:endParaRPr>
          </a:p>
          <a:p>
            <a:pPr algn="just"/>
            <a:r>
              <a:rPr lang="en-US" sz="2000">
                <a:solidFill>
                  <a:schemeClr val="tx1"/>
                </a:solidFill>
                <a:latin typeface="Candara"/>
                <a:ea typeface="+mn-lt"/>
                <a:cs typeface="+mn-lt"/>
              </a:rPr>
              <a:t>Loss of global biodiversity and habitats for non-human species </a:t>
            </a:r>
          </a:p>
          <a:p>
            <a:pPr marL="45720" indent="0" algn="just">
              <a:buNone/>
            </a:pPr>
            <a:endParaRPr lang="en-US" sz="2000">
              <a:solidFill>
                <a:schemeClr val="tx1"/>
              </a:solidFill>
              <a:latin typeface="Candara"/>
              <a:ea typeface="+mn-lt"/>
              <a:cs typeface="+mn-lt"/>
            </a:endParaRPr>
          </a:p>
          <a:p>
            <a:pPr algn="just"/>
            <a:r>
              <a:rPr lang="en-US" sz="2000">
                <a:solidFill>
                  <a:schemeClr val="tx1"/>
                </a:solidFill>
                <a:latin typeface="Candara"/>
                <a:ea typeface="+mn-lt"/>
                <a:cs typeface="+mn-lt"/>
              </a:rPr>
              <a:t>Increasing emissions of ‘greenhouse gases’ that are leading to global warming </a:t>
            </a:r>
          </a:p>
          <a:p>
            <a:pPr algn="just"/>
            <a:endParaRPr lang="en-US" sz="2000">
              <a:solidFill>
                <a:schemeClr val="tx1"/>
              </a:solidFill>
              <a:latin typeface="Candara"/>
              <a:ea typeface="+mn-lt"/>
              <a:cs typeface="+mn-lt"/>
            </a:endParaRPr>
          </a:p>
          <a:p>
            <a:pPr marL="45720" indent="0" algn="just">
              <a:buNone/>
            </a:pPr>
            <a:endParaRPr lang="en-US" sz="2000">
              <a:solidFill>
                <a:schemeClr val="tx1"/>
              </a:solidFill>
              <a:latin typeface="Candara"/>
            </a:endParaRPr>
          </a:p>
        </p:txBody>
      </p:sp>
      <p:pic>
        <p:nvPicPr>
          <p:cNvPr id="4" name="Picture 4">
            <a:extLst>
              <a:ext uri="{FF2B5EF4-FFF2-40B4-BE49-F238E27FC236}">
                <a16:creationId xmlns:a16="http://schemas.microsoft.com/office/drawing/2014/main" id="{620B5350-AE47-4998-8500-A013616E9895}"/>
              </a:ext>
            </a:extLst>
          </p:cNvPr>
          <p:cNvPicPr>
            <a:picLocks noChangeAspect="1"/>
          </p:cNvPicPr>
          <p:nvPr/>
        </p:nvPicPr>
        <p:blipFill rotWithShape="1">
          <a:blip r:embed="rId2"/>
          <a:srcRect l="21762" r="20992" b="-2"/>
          <a:stretch/>
        </p:blipFill>
        <p:spPr>
          <a:xfrm>
            <a:off x="6636743" y="1238487"/>
            <a:ext cx="4741120" cy="4493060"/>
          </a:xfrm>
          <a:prstGeom prst="rect">
            <a:avLst/>
          </a:prstGeom>
        </p:spPr>
      </p:pic>
    </p:spTree>
    <p:extLst>
      <p:ext uri="{BB962C8B-B14F-4D97-AF65-F5344CB8AC3E}">
        <p14:creationId xmlns:p14="http://schemas.microsoft.com/office/powerpoint/2010/main" val="397216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5782-CCFF-40B5-85BA-25529144B508}"/>
              </a:ext>
            </a:extLst>
          </p:cNvPr>
          <p:cNvSpPr>
            <a:spLocks noGrp="1"/>
          </p:cNvSpPr>
          <p:nvPr>
            <p:ph type="title"/>
          </p:nvPr>
        </p:nvSpPr>
        <p:spPr>
          <a:xfrm>
            <a:off x="1143001" y="1070335"/>
            <a:ext cx="5199926" cy="1443269"/>
          </a:xfrm>
        </p:spPr>
        <p:txBody>
          <a:bodyPr>
            <a:normAutofit/>
          </a:bodyPr>
          <a:lstStyle/>
          <a:p>
            <a:r>
              <a:rPr lang="en-US" sz="3700" b="1"/>
              <a:t>HYPERCONSUMPTION</a:t>
            </a:r>
          </a:p>
        </p:txBody>
      </p:sp>
      <p:sp>
        <p:nvSpPr>
          <p:cNvPr id="8" name="Content Placeholder 7">
            <a:extLst>
              <a:ext uri="{FF2B5EF4-FFF2-40B4-BE49-F238E27FC236}">
                <a16:creationId xmlns:a16="http://schemas.microsoft.com/office/drawing/2014/main" id="{5784418F-C88B-470F-979C-67F44CDCE838}"/>
              </a:ext>
            </a:extLst>
          </p:cNvPr>
          <p:cNvSpPr>
            <a:spLocks noGrp="1"/>
          </p:cNvSpPr>
          <p:nvPr>
            <p:ph idx="1"/>
          </p:nvPr>
        </p:nvSpPr>
        <p:spPr>
          <a:xfrm>
            <a:off x="1143002" y="2379416"/>
            <a:ext cx="5084178" cy="3549570"/>
          </a:xfrm>
        </p:spPr>
        <p:txBody>
          <a:bodyPr vert="horz" lIns="91440" tIns="45720" rIns="91440" bIns="45720" rtlCol="0" anchor="t">
            <a:normAutofit/>
          </a:bodyPr>
          <a:lstStyle/>
          <a:p>
            <a:pPr algn="just"/>
            <a:r>
              <a:rPr lang="en-US" sz="2000">
                <a:solidFill>
                  <a:schemeClr val="tx1"/>
                </a:solidFill>
                <a:latin typeface="Candara"/>
                <a:ea typeface="+mn-lt"/>
                <a:cs typeface="+mn-lt"/>
              </a:rPr>
              <a:t>Rising economic costs related to increasing production and transport of goods and the disposal of increasing volumes of waste</a:t>
            </a:r>
          </a:p>
          <a:p>
            <a:pPr marL="45720" indent="0" algn="just">
              <a:buNone/>
            </a:pPr>
            <a:endParaRPr lang="en-US" sz="2000">
              <a:solidFill>
                <a:schemeClr val="tx1"/>
              </a:solidFill>
              <a:latin typeface="Candara"/>
              <a:ea typeface="+mn-lt"/>
              <a:cs typeface="+mn-lt"/>
            </a:endParaRPr>
          </a:p>
          <a:p>
            <a:pPr algn="just"/>
            <a:r>
              <a:rPr lang="en-US" sz="2000">
                <a:solidFill>
                  <a:schemeClr val="tx1"/>
                </a:solidFill>
                <a:latin typeface="Candara"/>
                <a:ea typeface="+mn-lt"/>
                <a:cs typeface="+mn-lt"/>
              </a:rPr>
              <a:t>Loss of social connectedness and a sense of belonging to community </a:t>
            </a:r>
          </a:p>
          <a:p>
            <a:pPr marL="45720" indent="0" algn="just">
              <a:buNone/>
            </a:pPr>
            <a:endParaRPr lang="en-US" sz="2000">
              <a:solidFill>
                <a:schemeClr val="tx1"/>
              </a:solidFill>
              <a:latin typeface="Candara"/>
            </a:endParaRPr>
          </a:p>
          <a:p>
            <a:pPr algn="just"/>
            <a:r>
              <a:rPr lang="en-US" sz="2000">
                <a:solidFill>
                  <a:schemeClr val="tx1"/>
                </a:solidFill>
                <a:latin typeface="Candara"/>
                <a:ea typeface="+mn-lt"/>
                <a:cs typeface="+mn-lt"/>
              </a:rPr>
              <a:t>Stresses associated with working hard to sustain high levels of consumption   </a:t>
            </a:r>
          </a:p>
          <a:p>
            <a:pPr marL="45720" indent="0" algn="just">
              <a:buNone/>
            </a:pPr>
            <a:endParaRPr lang="en-US" sz="2000">
              <a:solidFill>
                <a:schemeClr val="tx1"/>
              </a:solidFill>
              <a:latin typeface="Candara"/>
              <a:ea typeface="+mn-lt"/>
              <a:cs typeface="+mn-lt"/>
            </a:endParaRPr>
          </a:p>
          <a:p>
            <a:pPr marL="45720" indent="0" algn="just">
              <a:buNone/>
            </a:pPr>
            <a:endParaRPr lang="en-US" sz="2000">
              <a:solidFill>
                <a:schemeClr val="tx1"/>
              </a:solidFill>
              <a:latin typeface="Candara"/>
              <a:cs typeface="Calibri"/>
            </a:endParaRPr>
          </a:p>
        </p:txBody>
      </p:sp>
      <p:pic>
        <p:nvPicPr>
          <p:cNvPr id="3" name="Picture 4" descr="A picture containing outdoor, sky, transport, power shovel&#10;&#10;Description automatically generated">
            <a:extLst>
              <a:ext uri="{FF2B5EF4-FFF2-40B4-BE49-F238E27FC236}">
                <a16:creationId xmlns:a16="http://schemas.microsoft.com/office/drawing/2014/main" id="{38C68C6B-5F7E-477A-BECD-A2494F3A3FA9}"/>
              </a:ext>
            </a:extLst>
          </p:cNvPr>
          <p:cNvPicPr>
            <a:picLocks noChangeAspect="1"/>
          </p:cNvPicPr>
          <p:nvPr/>
        </p:nvPicPr>
        <p:blipFill rotWithShape="1">
          <a:blip r:embed="rId2"/>
          <a:srcRect l="16062" r="17987" b="-1"/>
          <a:stretch/>
        </p:blipFill>
        <p:spPr>
          <a:xfrm>
            <a:off x="6636743" y="1238487"/>
            <a:ext cx="4741120" cy="4493060"/>
          </a:xfrm>
          <a:prstGeom prst="rect">
            <a:avLst/>
          </a:prstGeom>
        </p:spPr>
      </p:pic>
    </p:spTree>
    <p:extLst>
      <p:ext uri="{BB962C8B-B14F-4D97-AF65-F5344CB8AC3E}">
        <p14:creationId xmlns:p14="http://schemas.microsoft.com/office/powerpoint/2010/main" val="771137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A83CA-E175-4DF5-85AE-7D1FB4865FD8}"/>
              </a:ext>
            </a:extLst>
          </p:cNvPr>
          <p:cNvSpPr>
            <a:spLocks noGrp="1"/>
          </p:cNvSpPr>
          <p:nvPr>
            <p:ph type="title"/>
          </p:nvPr>
        </p:nvSpPr>
        <p:spPr>
          <a:xfrm>
            <a:off x="6106704" y="609600"/>
            <a:ext cx="5364444" cy="1356360"/>
          </a:xfrm>
        </p:spPr>
        <p:txBody>
          <a:bodyPr>
            <a:normAutofit/>
          </a:bodyPr>
          <a:lstStyle/>
          <a:p>
            <a:r>
              <a:rPr lang="en-US" sz="4100"/>
              <a:t>SUSTAINABILITY – THE NEW ‘BUZZWORD’! </a:t>
            </a:r>
          </a:p>
        </p:txBody>
      </p:sp>
      <p:pic>
        <p:nvPicPr>
          <p:cNvPr id="5" name="Picture 5" descr="Diagram&#10;&#10;Description automatically generated">
            <a:extLst>
              <a:ext uri="{FF2B5EF4-FFF2-40B4-BE49-F238E27FC236}">
                <a16:creationId xmlns:a16="http://schemas.microsoft.com/office/drawing/2014/main" id="{B0B3E0C4-B1C3-4BFE-A88B-A40CC51A62DE}"/>
              </a:ext>
            </a:extLst>
          </p:cNvPr>
          <p:cNvPicPr>
            <a:picLocks noChangeAspect="1"/>
          </p:cNvPicPr>
          <p:nvPr/>
        </p:nvPicPr>
        <p:blipFill rotWithShape="1">
          <a:blip r:embed="rId2"/>
          <a:srcRect l="21313" r="19038" b="-2"/>
          <a:stretch/>
        </p:blipFill>
        <p:spPr>
          <a:xfrm>
            <a:off x="872064" y="857675"/>
            <a:ext cx="4593715" cy="5140669"/>
          </a:xfrm>
          <a:prstGeom prst="rect">
            <a:avLst/>
          </a:prstGeom>
        </p:spPr>
      </p:pic>
      <p:sp>
        <p:nvSpPr>
          <p:cNvPr id="10" name="Content Placeholder 8">
            <a:extLst>
              <a:ext uri="{FF2B5EF4-FFF2-40B4-BE49-F238E27FC236}">
                <a16:creationId xmlns:a16="http://schemas.microsoft.com/office/drawing/2014/main" id="{49A68DEC-BB57-4912-8DF5-E57AD7A010F5}"/>
              </a:ext>
            </a:extLst>
          </p:cNvPr>
          <p:cNvSpPr>
            <a:spLocks noGrp="1"/>
          </p:cNvSpPr>
          <p:nvPr>
            <p:ph idx="1"/>
          </p:nvPr>
        </p:nvSpPr>
        <p:spPr>
          <a:xfrm>
            <a:off x="6096265" y="2057400"/>
            <a:ext cx="5771539" cy="4278682"/>
          </a:xfrm>
        </p:spPr>
        <p:txBody>
          <a:bodyPr vert="horz" lIns="91440" tIns="45720" rIns="91440" bIns="45720" rtlCol="0" anchor="t">
            <a:normAutofit/>
          </a:bodyPr>
          <a:lstStyle/>
          <a:p>
            <a:pPr algn="just"/>
            <a:r>
              <a:rPr lang="en-US" dirty="0">
                <a:solidFill>
                  <a:schemeClr val="tx1"/>
                </a:solidFill>
                <a:latin typeface="Candara"/>
                <a:ea typeface="+mn-lt"/>
                <a:cs typeface="+mn-lt"/>
              </a:rPr>
              <a:t>'Sustainability' is a term that has become very popular in the media and in academic circles in recent years. It has also become very fashionable for organizations and even countries itself to claim that they are sustainable in today's context (Pawson, 2001).</a:t>
            </a:r>
          </a:p>
          <a:p>
            <a:pPr algn="just"/>
            <a:endParaRPr lang="en-US" dirty="0">
              <a:solidFill>
                <a:schemeClr val="tx1"/>
              </a:solidFill>
              <a:latin typeface="Candara"/>
              <a:ea typeface="+mn-lt"/>
              <a:cs typeface="+mn-lt"/>
            </a:endParaRPr>
          </a:p>
          <a:p>
            <a:pPr algn="just"/>
            <a:r>
              <a:rPr lang="en-US" dirty="0">
                <a:solidFill>
                  <a:schemeClr val="tx1"/>
                </a:solidFill>
                <a:latin typeface="Candara"/>
                <a:ea typeface="+mn-lt"/>
                <a:cs typeface="+mn-lt"/>
              </a:rPr>
              <a:t>Despite of its fame, most people and companies tend to have very little knowledge on what the concept really entails and </a:t>
            </a:r>
            <a:r>
              <a:rPr lang="en-US" b="1" i="1" dirty="0">
                <a:solidFill>
                  <a:schemeClr val="tx1"/>
                </a:solidFill>
                <a:latin typeface="Candara"/>
                <a:ea typeface="+mn-lt"/>
                <a:cs typeface="+mn-lt"/>
              </a:rPr>
              <a:t>what it truly means to be sustainable.  </a:t>
            </a:r>
          </a:p>
          <a:p>
            <a:pPr marL="45720" indent="0" algn="just">
              <a:buNone/>
            </a:pPr>
            <a:endParaRPr lang="en-US" dirty="0">
              <a:solidFill>
                <a:schemeClr val="tx1"/>
              </a:solidFill>
              <a:latin typeface="Candara"/>
              <a:ea typeface="+mn-lt"/>
              <a:cs typeface="+mn-lt"/>
            </a:endParaRPr>
          </a:p>
          <a:p>
            <a:endParaRPr lang="en-US" dirty="0">
              <a:solidFill>
                <a:schemeClr val="tx1"/>
              </a:solidFill>
              <a:latin typeface="Candara"/>
              <a:cs typeface="Arial"/>
            </a:endParaRPr>
          </a:p>
        </p:txBody>
      </p:sp>
    </p:spTree>
    <p:extLst>
      <p:ext uri="{BB962C8B-B14F-4D97-AF65-F5344CB8AC3E}">
        <p14:creationId xmlns:p14="http://schemas.microsoft.com/office/powerpoint/2010/main" val="4221018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8EEF-7F8F-4F75-90AE-9B6500E87514}"/>
              </a:ext>
            </a:extLst>
          </p:cNvPr>
          <p:cNvSpPr>
            <a:spLocks noGrp="1"/>
          </p:cNvSpPr>
          <p:nvPr>
            <p:ph type="title"/>
          </p:nvPr>
        </p:nvSpPr>
        <p:spPr>
          <a:xfrm>
            <a:off x="1143001" y="517102"/>
            <a:ext cx="5199926" cy="1443269"/>
          </a:xfrm>
        </p:spPr>
        <p:txBody>
          <a:bodyPr>
            <a:normAutofit/>
          </a:bodyPr>
          <a:lstStyle/>
          <a:p>
            <a:r>
              <a:rPr lang="en-US" sz="4000">
                <a:latin typeface="Candara"/>
              </a:rPr>
              <a:t>WHAT IS SUSTAINABILITY? </a:t>
            </a:r>
          </a:p>
        </p:txBody>
      </p:sp>
      <p:sp>
        <p:nvSpPr>
          <p:cNvPr id="8" name="Content Placeholder 7">
            <a:extLst>
              <a:ext uri="{FF2B5EF4-FFF2-40B4-BE49-F238E27FC236}">
                <a16:creationId xmlns:a16="http://schemas.microsoft.com/office/drawing/2014/main" id="{EB29A83C-BC6C-4CAC-84B1-0551AE891AFF}"/>
              </a:ext>
            </a:extLst>
          </p:cNvPr>
          <p:cNvSpPr>
            <a:spLocks noGrp="1"/>
          </p:cNvSpPr>
          <p:nvPr>
            <p:ph idx="1"/>
          </p:nvPr>
        </p:nvSpPr>
        <p:spPr>
          <a:xfrm>
            <a:off x="1143002" y="2348101"/>
            <a:ext cx="5084178" cy="3549570"/>
          </a:xfrm>
        </p:spPr>
        <p:txBody>
          <a:bodyPr vert="horz" lIns="91440" tIns="45720" rIns="91440" bIns="45720" rtlCol="0" anchor="t">
            <a:noAutofit/>
          </a:bodyPr>
          <a:lstStyle/>
          <a:p>
            <a:pPr marL="45720" indent="0" algn="just">
              <a:buNone/>
            </a:pPr>
            <a:r>
              <a:rPr lang="en-US" sz="2400">
                <a:solidFill>
                  <a:schemeClr val="tx1"/>
                </a:solidFill>
                <a:latin typeface="Candara"/>
              </a:rPr>
              <a:t>In very simple terms, sustainability can be defined as:  </a:t>
            </a:r>
          </a:p>
          <a:p>
            <a:pPr marL="45720" indent="0" algn="just">
              <a:buNone/>
            </a:pPr>
            <a:endParaRPr lang="en-US" sz="2400">
              <a:solidFill>
                <a:schemeClr val="tx1"/>
              </a:solidFill>
              <a:latin typeface="Candara"/>
            </a:endParaRPr>
          </a:p>
          <a:p>
            <a:pPr marL="45720" indent="0" algn="just">
              <a:buNone/>
            </a:pPr>
            <a:r>
              <a:rPr lang="en-US" sz="2400" b="1" i="1">
                <a:solidFill>
                  <a:schemeClr val="tx1"/>
                </a:solidFill>
                <a:latin typeface="Candara"/>
              </a:rPr>
              <a:t>'Development that meets the needs of the present without compromising on the ability of future generations to meet their own needs'  </a:t>
            </a:r>
            <a:r>
              <a:rPr lang="en-US" sz="2400" b="1">
                <a:solidFill>
                  <a:schemeClr val="tx1"/>
                </a:solidFill>
                <a:latin typeface="Candara"/>
              </a:rPr>
              <a:t> </a:t>
            </a:r>
          </a:p>
          <a:p>
            <a:pPr marL="45720" indent="0" algn="just">
              <a:buNone/>
            </a:pPr>
            <a:br>
              <a:rPr lang="en-US" sz="2400" i="1" cap="all">
                <a:latin typeface="Candara"/>
                <a:ea typeface="+mn-lt"/>
                <a:cs typeface="+mn-lt"/>
              </a:rPr>
            </a:br>
            <a:r>
              <a:rPr lang="en-US" sz="2400" cap="all">
                <a:solidFill>
                  <a:schemeClr val="tx1"/>
                </a:solidFill>
                <a:latin typeface="Candara"/>
                <a:ea typeface="+mn-lt"/>
                <a:cs typeface="+mn-lt"/>
              </a:rPr>
              <a:t>(WCED , 1987)</a:t>
            </a:r>
            <a:endParaRPr lang="en-US" sz="2400">
              <a:solidFill>
                <a:schemeClr val="tx1"/>
              </a:solidFill>
              <a:latin typeface="Candara"/>
            </a:endParaRPr>
          </a:p>
        </p:txBody>
      </p:sp>
      <p:pic>
        <p:nvPicPr>
          <p:cNvPr id="4" name="Picture 4" descr="A picture containing tree, smoke, green, steam&#10;&#10;Description automatically generated">
            <a:extLst>
              <a:ext uri="{FF2B5EF4-FFF2-40B4-BE49-F238E27FC236}">
                <a16:creationId xmlns:a16="http://schemas.microsoft.com/office/drawing/2014/main" id="{2196F87E-E2E9-4401-AB40-CB449B7CC1AC}"/>
              </a:ext>
            </a:extLst>
          </p:cNvPr>
          <p:cNvPicPr>
            <a:picLocks noChangeAspect="1"/>
          </p:cNvPicPr>
          <p:nvPr/>
        </p:nvPicPr>
        <p:blipFill rotWithShape="1">
          <a:blip r:embed="rId2"/>
          <a:srcRect l="9184" r="11676" b="1"/>
          <a:stretch/>
        </p:blipFill>
        <p:spPr>
          <a:xfrm>
            <a:off x="6636743" y="1238487"/>
            <a:ext cx="4741120" cy="4493060"/>
          </a:xfrm>
          <a:prstGeom prst="rect">
            <a:avLst/>
          </a:prstGeom>
        </p:spPr>
      </p:pic>
    </p:spTree>
    <p:extLst>
      <p:ext uri="{BB962C8B-B14F-4D97-AF65-F5344CB8AC3E}">
        <p14:creationId xmlns:p14="http://schemas.microsoft.com/office/powerpoint/2010/main" val="299710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C0F6-62FF-4CF8-A0C0-BAC25487155E}"/>
              </a:ext>
            </a:extLst>
          </p:cNvPr>
          <p:cNvSpPr>
            <a:spLocks noGrp="1"/>
          </p:cNvSpPr>
          <p:nvPr>
            <p:ph type="title"/>
          </p:nvPr>
        </p:nvSpPr>
        <p:spPr>
          <a:xfrm>
            <a:off x="401878" y="694554"/>
            <a:ext cx="6076747" cy="1443269"/>
          </a:xfrm>
        </p:spPr>
        <p:txBody>
          <a:bodyPr>
            <a:normAutofit/>
          </a:bodyPr>
          <a:lstStyle/>
          <a:p>
            <a:r>
              <a:rPr lang="en-US" sz="3100" b="1">
                <a:latin typeface="Candara"/>
              </a:rPr>
              <a:t>UNDERSTANDING SUSTAINABLE 'DEVELOPMENT'</a:t>
            </a:r>
          </a:p>
        </p:txBody>
      </p:sp>
      <p:sp>
        <p:nvSpPr>
          <p:cNvPr id="33" name="Content Placeholder 32">
            <a:extLst>
              <a:ext uri="{FF2B5EF4-FFF2-40B4-BE49-F238E27FC236}">
                <a16:creationId xmlns:a16="http://schemas.microsoft.com/office/drawing/2014/main" id="{BAFE55AE-C7AB-4FA4-96C1-EFD9DD88D18E}"/>
              </a:ext>
            </a:extLst>
          </p:cNvPr>
          <p:cNvSpPr>
            <a:spLocks noGrp="1"/>
          </p:cNvSpPr>
          <p:nvPr>
            <p:ph idx="1"/>
          </p:nvPr>
        </p:nvSpPr>
        <p:spPr>
          <a:xfrm>
            <a:off x="401879" y="2139334"/>
            <a:ext cx="6034067" cy="4301131"/>
          </a:xfrm>
        </p:spPr>
        <p:txBody>
          <a:bodyPr vert="horz" lIns="91440" tIns="45720" rIns="91440" bIns="45720" rtlCol="0" anchor="t">
            <a:normAutofit/>
          </a:bodyPr>
          <a:lstStyle/>
          <a:p>
            <a:pPr marL="45720" indent="0" algn="just">
              <a:buNone/>
            </a:pPr>
            <a:r>
              <a:rPr lang="en-US" sz="1800" dirty="0">
                <a:solidFill>
                  <a:schemeClr val="tx1"/>
                </a:solidFill>
                <a:latin typeface="Candara"/>
                <a:ea typeface="+mn-lt"/>
                <a:cs typeface="+mn-lt"/>
              </a:rPr>
              <a:t>When the word ‘development’ is mentioned, we immediately think of economic development. However, when it comes to sustainability, development means advancement in every area, including:   </a:t>
            </a:r>
          </a:p>
          <a:p>
            <a:pPr marL="331470" indent="-285750" algn="just"/>
            <a:r>
              <a:rPr lang="en-US" sz="1800" b="1" dirty="0">
                <a:solidFill>
                  <a:schemeClr val="tx1"/>
                </a:solidFill>
                <a:latin typeface="Candara"/>
                <a:ea typeface="+mn-lt"/>
                <a:cs typeface="+mn-lt"/>
              </a:rPr>
              <a:t>Economic Growth –</a:t>
            </a:r>
            <a:r>
              <a:rPr lang="en-US" sz="1800" dirty="0">
                <a:solidFill>
                  <a:schemeClr val="tx1"/>
                </a:solidFill>
                <a:latin typeface="Candara"/>
                <a:ea typeface="+mn-lt"/>
                <a:cs typeface="+mn-lt"/>
              </a:rPr>
              <a:t> Achieving economic progress </a:t>
            </a:r>
          </a:p>
          <a:p>
            <a:pPr marL="331470" indent="-285750" algn="just"/>
            <a:r>
              <a:rPr lang="en-US" sz="1800" b="1" dirty="0">
                <a:solidFill>
                  <a:schemeClr val="tx1"/>
                </a:solidFill>
                <a:latin typeface="Candara"/>
                <a:ea typeface="+mn-lt"/>
                <a:cs typeface="+mn-lt"/>
              </a:rPr>
              <a:t>Social Progress –</a:t>
            </a:r>
            <a:r>
              <a:rPr lang="en-US" sz="1800" dirty="0">
                <a:solidFill>
                  <a:schemeClr val="tx1"/>
                </a:solidFill>
                <a:latin typeface="Candara"/>
                <a:ea typeface="+mn-lt"/>
                <a:cs typeface="+mn-lt"/>
              </a:rPr>
              <a:t> Facilitating the attaining of social equity and equality of opportunities for everybody, without social discrimination and equal prospects to obtain shelter, education, health care, jobs, etc. </a:t>
            </a:r>
          </a:p>
          <a:p>
            <a:pPr marL="331470" indent="-285750" algn="just"/>
            <a:r>
              <a:rPr lang="en-US" sz="1800" b="1" dirty="0">
                <a:solidFill>
                  <a:schemeClr val="tx1"/>
                </a:solidFill>
                <a:latin typeface="Candara"/>
                <a:ea typeface="+mn-lt"/>
                <a:cs typeface="+mn-lt"/>
              </a:rPr>
              <a:t>Environmental Protection – </a:t>
            </a:r>
            <a:r>
              <a:rPr lang="en-US" sz="1800" dirty="0">
                <a:solidFill>
                  <a:schemeClr val="tx1"/>
                </a:solidFill>
                <a:latin typeface="Candara"/>
                <a:ea typeface="+mn-lt"/>
                <a:cs typeface="+mn-lt"/>
              </a:rPr>
              <a:t> Ensuring that resources are healthily recoverable, so they can also be enjoyed by coming generations</a:t>
            </a:r>
          </a:p>
        </p:txBody>
      </p:sp>
      <p:pic>
        <p:nvPicPr>
          <p:cNvPr id="3" name="Picture 3">
            <a:extLst>
              <a:ext uri="{FF2B5EF4-FFF2-40B4-BE49-F238E27FC236}">
                <a16:creationId xmlns:a16="http://schemas.microsoft.com/office/drawing/2014/main" id="{D15BCFE6-0DC6-4564-A916-63012CCC221E}"/>
              </a:ext>
            </a:extLst>
          </p:cNvPr>
          <p:cNvPicPr>
            <a:picLocks noChangeAspect="1"/>
          </p:cNvPicPr>
          <p:nvPr/>
        </p:nvPicPr>
        <p:blipFill rotWithShape="1">
          <a:blip r:embed="rId3"/>
          <a:srcRect l="25156" r="15488" b="-1"/>
          <a:stretch/>
        </p:blipFill>
        <p:spPr>
          <a:xfrm>
            <a:off x="6636743" y="1238487"/>
            <a:ext cx="4741120" cy="4493060"/>
          </a:xfrm>
          <a:prstGeom prst="rect">
            <a:avLst/>
          </a:prstGeom>
        </p:spPr>
      </p:pic>
    </p:spTree>
    <p:extLst>
      <p:ext uri="{BB962C8B-B14F-4D97-AF65-F5344CB8AC3E}">
        <p14:creationId xmlns:p14="http://schemas.microsoft.com/office/powerpoint/2010/main" val="1578035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5F04-5CAF-450B-9CB9-5927E45862BF}"/>
              </a:ext>
            </a:extLst>
          </p:cNvPr>
          <p:cNvSpPr>
            <a:spLocks noGrp="1"/>
          </p:cNvSpPr>
          <p:nvPr>
            <p:ph type="title"/>
          </p:nvPr>
        </p:nvSpPr>
        <p:spPr>
          <a:xfrm>
            <a:off x="360124" y="767623"/>
            <a:ext cx="5199926" cy="1443269"/>
          </a:xfrm>
        </p:spPr>
        <p:txBody>
          <a:bodyPr>
            <a:normAutofit/>
          </a:bodyPr>
          <a:lstStyle/>
          <a:p>
            <a:r>
              <a:rPr lang="en-US" sz="3100" b="1"/>
              <a:t>SUSTAINABLE DEVELOPMENT OVER ECONOMIC GROWTH? </a:t>
            </a:r>
          </a:p>
        </p:txBody>
      </p:sp>
      <p:sp>
        <p:nvSpPr>
          <p:cNvPr id="3" name="Content Placeholder 2">
            <a:extLst>
              <a:ext uri="{FF2B5EF4-FFF2-40B4-BE49-F238E27FC236}">
                <a16:creationId xmlns:a16="http://schemas.microsoft.com/office/drawing/2014/main" id="{F111CD39-B3F8-4FDF-ABFA-BD952C0CE153}"/>
              </a:ext>
            </a:extLst>
          </p:cNvPr>
          <p:cNvSpPr>
            <a:spLocks noGrp="1"/>
          </p:cNvSpPr>
          <p:nvPr>
            <p:ph idx="1"/>
          </p:nvPr>
        </p:nvSpPr>
        <p:spPr>
          <a:xfrm>
            <a:off x="474947" y="2535992"/>
            <a:ext cx="5856616" cy="3862720"/>
          </a:xfrm>
        </p:spPr>
        <p:txBody>
          <a:bodyPr vert="horz" lIns="91440" tIns="45720" rIns="91440" bIns="45720" rtlCol="0" anchor="t">
            <a:noAutofit/>
          </a:bodyPr>
          <a:lstStyle/>
          <a:p>
            <a:pPr marL="388620" indent="-342900" algn="just"/>
            <a:r>
              <a:rPr lang="en-US" sz="1800">
                <a:solidFill>
                  <a:schemeClr val="tx1"/>
                </a:solidFill>
                <a:latin typeface="Candara"/>
                <a:ea typeface="+mn-lt"/>
                <a:cs typeface="+mn-lt"/>
              </a:rPr>
              <a:t>The biggest challenge when discussing the concept of sustainability is that most people believe that </a:t>
            </a:r>
            <a:r>
              <a:rPr lang="en-US" sz="1800" b="1">
                <a:solidFill>
                  <a:schemeClr val="tx1"/>
                </a:solidFill>
                <a:latin typeface="Candara"/>
                <a:ea typeface="+mn-lt"/>
                <a:cs typeface="+mn-lt"/>
              </a:rPr>
              <a:t>Sustainability</a:t>
            </a:r>
            <a:r>
              <a:rPr lang="en-US" sz="1800">
                <a:solidFill>
                  <a:schemeClr val="tx1"/>
                </a:solidFill>
                <a:latin typeface="Candara"/>
                <a:ea typeface="+mn-lt"/>
                <a:cs typeface="+mn-lt"/>
              </a:rPr>
              <a:t> and </a:t>
            </a:r>
            <a:r>
              <a:rPr lang="en-US" sz="1800" b="1">
                <a:solidFill>
                  <a:schemeClr val="tx1"/>
                </a:solidFill>
                <a:latin typeface="Candara"/>
                <a:ea typeface="+mn-lt"/>
                <a:cs typeface="+mn-lt"/>
              </a:rPr>
              <a:t>Development</a:t>
            </a:r>
            <a:r>
              <a:rPr lang="en-US" sz="1800">
                <a:solidFill>
                  <a:schemeClr val="tx1"/>
                </a:solidFill>
                <a:latin typeface="Candara"/>
                <a:ea typeface="+mn-lt"/>
                <a:cs typeface="+mn-lt"/>
              </a:rPr>
              <a:t> can't be achieved together  </a:t>
            </a:r>
            <a:endParaRPr lang="en-US" sz="1800">
              <a:solidFill>
                <a:schemeClr val="tx1"/>
              </a:solidFill>
              <a:latin typeface="Corbel" panose="020B0503020204020204"/>
              <a:ea typeface="+mn-lt"/>
              <a:cs typeface="+mn-lt"/>
            </a:endParaRPr>
          </a:p>
          <a:p>
            <a:pPr marL="388620" indent="-342900" algn="just"/>
            <a:r>
              <a:rPr lang="en-US" sz="1800">
                <a:solidFill>
                  <a:schemeClr val="tx1"/>
                </a:solidFill>
                <a:latin typeface="Candara"/>
                <a:ea typeface="+mn-lt"/>
                <a:cs typeface="+mn-lt"/>
              </a:rPr>
              <a:t>Therefore in present-day society, economic interest take precedence over environment and society </a:t>
            </a:r>
            <a:endParaRPr lang="en-US" sz="1800">
              <a:solidFill>
                <a:schemeClr val="tx1"/>
              </a:solidFill>
            </a:endParaRPr>
          </a:p>
          <a:p>
            <a:pPr marL="388620" indent="-342900" algn="just"/>
            <a:r>
              <a:rPr lang="en-US" sz="1800">
                <a:solidFill>
                  <a:schemeClr val="tx1"/>
                </a:solidFill>
                <a:latin typeface="Candara"/>
                <a:ea typeface="+mn-lt"/>
                <a:cs typeface="+mn-lt"/>
              </a:rPr>
              <a:t>Economic growth alone however does not necessarily translate to better living standards   </a:t>
            </a:r>
          </a:p>
          <a:p>
            <a:pPr marL="388620" indent="-342900" algn="just"/>
            <a:r>
              <a:rPr lang="en-US" sz="1800">
                <a:solidFill>
                  <a:schemeClr val="tx1"/>
                </a:solidFill>
                <a:latin typeface="Candara"/>
                <a:ea typeface="+mn-lt"/>
                <a:cs typeface="+mn-lt"/>
              </a:rPr>
              <a:t>Societies must therefore look into finding an </a:t>
            </a:r>
            <a:r>
              <a:rPr lang="en-US" sz="1800" b="1">
                <a:solidFill>
                  <a:schemeClr val="tx1"/>
                </a:solidFill>
                <a:latin typeface="Candara"/>
                <a:ea typeface="+mn-lt"/>
                <a:cs typeface="+mn-lt"/>
              </a:rPr>
              <a:t>equilibrium</a:t>
            </a:r>
            <a:r>
              <a:rPr lang="en-US" sz="1800">
                <a:solidFill>
                  <a:schemeClr val="tx1"/>
                </a:solidFill>
                <a:latin typeface="Candara"/>
                <a:ea typeface="+mn-lt"/>
                <a:cs typeface="+mn-lt"/>
              </a:rPr>
              <a:t> of maintaining a healthy economic while taking care of its people and the environment. </a:t>
            </a:r>
          </a:p>
          <a:p>
            <a:pPr marL="388620" indent="-342900" algn="just"/>
            <a:endParaRPr lang="en-US" sz="1800">
              <a:solidFill>
                <a:schemeClr val="tx1"/>
              </a:solidFill>
              <a:latin typeface="Candara"/>
              <a:ea typeface="+mn-lt"/>
              <a:cs typeface="+mn-lt"/>
            </a:endParaRPr>
          </a:p>
          <a:p>
            <a:pPr marL="388620" indent="-342900" algn="just"/>
            <a:endParaRPr lang="en-US" sz="1800">
              <a:solidFill>
                <a:schemeClr val="tx1"/>
              </a:solidFill>
              <a:latin typeface="Candara"/>
              <a:ea typeface="+mn-lt"/>
              <a:cs typeface="+mn-lt"/>
            </a:endParaRPr>
          </a:p>
          <a:p>
            <a:pPr marL="45720" indent="0" algn="just">
              <a:buNone/>
            </a:pPr>
            <a:endParaRPr lang="en-US" sz="1800">
              <a:solidFill>
                <a:schemeClr val="tx1"/>
              </a:solidFill>
              <a:latin typeface="Candara"/>
              <a:ea typeface="+mn-lt"/>
              <a:cs typeface="+mn-lt"/>
            </a:endParaRPr>
          </a:p>
        </p:txBody>
      </p:sp>
      <p:pic>
        <p:nvPicPr>
          <p:cNvPr id="4" name="Picture 4">
            <a:extLst>
              <a:ext uri="{FF2B5EF4-FFF2-40B4-BE49-F238E27FC236}">
                <a16:creationId xmlns:a16="http://schemas.microsoft.com/office/drawing/2014/main" id="{408A685A-0A53-47CA-BE1C-55E86BDF178C}"/>
              </a:ext>
            </a:extLst>
          </p:cNvPr>
          <p:cNvPicPr>
            <a:picLocks noChangeAspect="1"/>
          </p:cNvPicPr>
          <p:nvPr/>
        </p:nvPicPr>
        <p:blipFill rotWithShape="1">
          <a:blip r:embed="rId2"/>
          <a:srcRect l="18714" r="21930" b="-1"/>
          <a:stretch/>
        </p:blipFill>
        <p:spPr>
          <a:xfrm>
            <a:off x="6636743" y="1238487"/>
            <a:ext cx="4741120" cy="4493060"/>
          </a:xfrm>
          <a:prstGeom prst="rect">
            <a:avLst/>
          </a:prstGeom>
        </p:spPr>
      </p:pic>
    </p:spTree>
    <p:extLst>
      <p:ext uri="{BB962C8B-B14F-4D97-AF65-F5344CB8AC3E}">
        <p14:creationId xmlns:p14="http://schemas.microsoft.com/office/powerpoint/2010/main" val="2551415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BDB60-83E2-482F-A011-73D2D1EBE6BA}"/>
              </a:ext>
            </a:extLst>
          </p:cNvPr>
          <p:cNvSpPr>
            <a:spLocks noGrp="1"/>
          </p:cNvSpPr>
          <p:nvPr>
            <p:ph type="title"/>
          </p:nvPr>
        </p:nvSpPr>
        <p:spPr>
          <a:xfrm>
            <a:off x="287055" y="609600"/>
            <a:ext cx="11681355" cy="1356360"/>
          </a:xfrm>
        </p:spPr>
        <p:txBody>
          <a:bodyPr>
            <a:normAutofit/>
          </a:bodyPr>
          <a:lstStyle/>
          <a:p>
            <a:r>
              <a:rPr lang="en-US">
                <a:latin typeface="Corbel"/>
              </a:rPr>
              <a:t> </a:t>
            </a:r>
            <a:r>
              <a:rPr lang="en-US" b="1">
                <a:latin typeface="Candara"/>
              </a:rPr>
              <a:t>THE HISTORY &amp; THE RISE OF SUSTAINABILITY</a:t>
            </a:r>
            <a:r>
              <a:rPr lang="en-US">
                <a:ea typeface="+mj-lt"/>
                <a:cs typeface="+mj-lt"/>
              </a:rPr>
              <a:t> </a:t>
            </a:r>
            <a:r>
              <a:rPr lang="en-US" b="1">
                <a:latin typeface="Candara"/>
              </a:rPr>
              <a:t>CONCEPT</a:t>
            </a:r>
            <a:endParaRPr lang="en-US">
              <a:ea typeface="+mj-lt"/>
              <a:cs typeface="+mj-lt"/>
            </a:endParaRPr>
          </a:p>
          <a:p>
            <a:endParaRPr lang="en-US"/>
          </a:p>
        </p:txBody>
      </p:sp>
      <p:pic>
        <p:nvPicPr>
          <p:cNvPr id="170" name="Picture 170" descr="A picture containing text, businesscard&#10;&#10;Description automatically generated">
            <a:extLst>
              <a:ext uri="{FF2B5EF4-FFF2-40B4-BE49-F238E27FC236}">
                <a16:creationId xmlns:a16="http://schemas.microsoft.com/office/drawing/2014/main" id="{13A68FD7-22AB-446E-ADE7-50FED69CA2ED}"/>
              </a:ext>
            </a:extLst>
          </p:cNvPr>
          <p:cNvPicPr>
            <a:picLocks noChangeAspect="1"/>
          </p:cNvPicPr>
          <p:nvPr/>
        </p:nvPicPr>
        <p:blipFill>
          <a:blip r:embed="rId2"/>
          <a:stretch>
            <a:fillRect/>
          </a:stretch>
        </p:blipFill>
        <p:spPr>
          <a:xfrm>
            <a:off x="716071" y="2493427"/>
            <a:ext cx="10759856" cy="3990130"/>
          </a:xfrm>
          <a:prstGeom prst="rect">
            <a:avLst/>
          </a:prstGeom>
        </p:spPr>
      </p:pic>
      <p:sp>
        <p:nvSpPr>
          <p:cNvPr id="171" name="TextBox 170">
            <a:extLst>
              <a:ext uri="{FF2B5EF4-FFF2-40B4-BE49-F238E27FC236}">
                <a16:creationId xmlns:a16="http://schemas.microsoft.com/office/drawing/2014/main" id="{BF5E9557-C0C4-4CD1-BB2E-BCB7287342BC}"/>
              </a:ext>
            </a:extLst>
          </p:cNvPr>
          <p:cNvSpPr txBox="1"/>
          <p:nvPr/>
        </p:nvSpPr>
        <p:spPr>
          <a:xfrm>
            <a:off x="288099" y="1791222"/>
            <a:ext cx="1154273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latin typeface="Calibri"/>
                <a:cs typeface="Calibri"/>
              </a:rPr>
              <a:t>Sustainability concepts and concerns first emerged in early 1970's. From thereon, the world witnessed 5 major events that has shaped the way the sustainability concept is viewed, defined and operationalized at present.</a:t>
            </a:r>
            <a:endParaRPr lang="en-US"/>
          </a:p>
        </p:txBody>
      </p:sp>
    </p:spTree>
    <p:extLst>
      <p:ext uri="{BB962C8B-B14F-4D97-AF65-F5344CB8AC3E}">
        <p14:creationId xmlns:p14="http://schemas.microsoft.com/office/powerpoint/2010/main" val="73129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139D-20EB-4C97-9680-A94E7A9CC2A9}"/>
              </a:ext>
            </a:extLst>
          </p:cNvPr>
          <p:cNvSpPr>
            <a:spLocks noGrp="1"/>
          </p:cNvSpPr>
          <p:nvPr>
            <p:ph type="title"/>
          </p:nvPr>
        </p:nvSpPr>
        <p:spPr>
          <a:xfrm>
            <a:off x="631522" y="1070335"/>
            <a:ext cx="5711405" cy="1443269"/>
          </a:xfrm>
        </p:spPr>
        <p:txBody>
          <a:bodyPr>
            <a:normAutofit/>
          </a:bodyPr>
          <a:lstStyle/>
          <a:p>
            <a:r>
              <a:rPr lang="en-US" sz="3800" b="1">
                <a:latin typeface="Candara"/>
                <a:ea typeface="+mj-lt"/>
                <a:cs typeface="+mj-lt"/>
              </a:rPr>
              <a:t>UN CONFERENCE ON ENVIRONMENT – 1972</a:t>
            </a:r>
          </a:p>
        </p:txBody>
      </p:sp>
      <p:sp>
        <p:nvSpPr>
          <p:cNvPr id="3" name="Content Placeholder 2">
            <a:extLst>
              <a:ext uri="{FF2B5EF4-FFF2-40B4-BE49-F238E27FC236}">
                <a16:creationId xmlns:a16="http://schemas.microsoft.com/office/drawing/2014/main" id="{0498C419-9263-411E-81F9-ECBB686919D4}"/>
              </a:ext>
            </a:extLst>
          </p:cNvPr>
          <p:cNvSpPr>
            <a:spLocks noGrp="1"/>
          </p:cNvSpPr>
          <p:nvPr>
            <p:ph idx="1"/>
          </p:nvPr>
        </p:nvSpPr>
        <p:spPr>
          <a:xfrm>
            <a:off x="631523" y="2546430"/>
            <a:ext cx="5595657" cy="3925350"/>
          </a:xfrm>
        </p:spPr>
        <p:txBody>
          <a:bodyPr vert="horz" lIns="91440" tIns="45720" rIns="91440" bIns="45720" rtlCol="0" anchor="t">
            <a:normAutofit/>
          </a:bodyPr>
          <a:lstStyle/>
          <a:p>
            <a:pPr algn="just"/>
            <a:r>
              <a:rPr lang="en-US" sz="1800" dirty="0">
                <a:solidFill>
                  <a:schemeClr val="tx1"/>
                </a:solidFill>
                <a:latin typeface="Candara"/>
                <a:ea typeface="+mn-lt"/>
                <a:cs typeface="+mn-lt"/>
              </a:rPr>
              <a:t>The 1972 United Nations Conference on the Environment in Stockholm was the </a:t>
            </a:r>
            <a:r>
              <a:rPr lang="en-US" sz="1800" b="1" dirty="0">
                <a:solidFill>
                  <a:schemeClr val="tx1"/>
                </a:solidFill>
                <a:latin typeface="Candara"/>
                <a:ea typeface="+mn-lt"/>
                <a:cs typeface="+mn-lt"/>
              </a:rPr>
              <a:t>first world conference</a:t>
            </a:r>
            <a:r>
              <a:rPr lang="en-US" sz="1800" dirty="0">
                <a:solidFill>
                  <a:schemeClr val="tx1"/>
                </a:solidFill>
                <a:latin typeface="Candara"/>
                <a:ea typeface="+mn-lt"/>
                <a:cs typeface="+mn-lt"/>
              </a:rPr>
              <a:t> to make the environment a major issue. </a:t>
            </a:r>
          </a:p>
          <a:p>
            <a:pPr algn="just"/>
            <a:endParaRPr lang="en-US" sz="1800" dirty="0">
              <a:solidFill>
                <a:schemeClr val="tx1"/>
              </a:solidFill>
              <a:latin typeface="Candara"/>
              <a:ea typeface="+mn-lt"/>
              <a:cs typeface="+mn-lt"/>
            </a:endParaRPr>
          </a:p>
          <a:p>
            <a:pPr algn="just"/>
            <a:r>
              <a:rPr lang="en-US" sz="1800" dirty="0">
                <a:solidFill>
                  <a:schemeClr val="tx1"/>
                </a:solidFill>
                <a:latin typeface="Candara"/>
                <a:ea typeface="+mn-lt"/>
                <a:cs typeface="+mn-lt"/>
              </a:rPr>
              <a:t>The </a:t>
            </a:r>
            <a:r>
              <a:rPr lang="en-US" sz="1800" b="1" dirty="0">
                <a:solidFill>
                  <a:schemeClr val="tx1"/>
                </a:solidFill>
                <a:latin typeface="Candara"/>
                <a:ea typeface="+mn-lt"/>
                <a:cs typeface="+mn-lt"/>
              </a:rPr>
              <a:t>Stockholm Declaration</a:t>
            </a:r>
            <a:r>
              <a:rPr lang="en-US" sz="1800" dirty="0">
                <a:solidFill>
                  <a:schemeClr val="tx1"/>
                </a:solidFill>
                <a:latin typeface="Candara"/>
                <a:ea typeface="+mn-lt"/>
                <a:cs typeface="+mn-lt"/>
              </a:rPr>
              <a:t>, which contained </a:t>
            </a:r>
            <a:r>
              <a:rPr lang="en-US" sz="1800" dirty="0">
                <a:solidFill>
                  <a:schemeClr val="tx1"/>
                </a:solidFill>
                <a:highlight>
                  <a:srgbClr val="FFFF00"/>
                </a:highlight>
                <a:latin typeface="Candara"/>
                <a:ea typeface="+mn-lt"/>
                <a:cs typeface="+mn-lt"/>
              </a:rPr>
              <a:t>26 principles, placed environmental issues </a:t>
            </a:r>
            <a:r>
              <a:rPr lang="en-US" sz="1800" dirty="0">
                <a:solidFill>
                  <a:schemeClr val="tx1"/>
                </a:solidFill>
                <a:latin typeface="Candara"/>
                <a:ea typeface="+mn-lt"/>
                <a:cs typeface="+mn-lt"/>
              </a:rPr>
              <a:t>at the forefront of international concerns and marked the </a:t>
            </a:r>
            <a:r>
              <a:rPr lang="en-US" sz="1800" dirty="0">
                <a:solidFill>
                  <a:schemeClr val="tx1"/>
                </a:solidFill>
                <a:highlight>
                  <a:srgbClr val="FFFF00"/>
                </a:highlight>
                <a:latin typeface="Candara"/>
                <a:ea typeface="+mn-lt"/>
                <a:cs typeface="+mn-lt"/>
              </a:rPr>
              <a:t>start of a dialogue between industrialized and developing countries </a:t>
            </a:r>
            <a:r>
              <a:rPr lang="en-US" sz="1800" dirty="0">
                <a:solidFill>
                  <a:schemeClr val="tx1"/>
                </a:solidFill>
                <a:latin typeface="Candara"/>
                <a:ea typeface="+mn-lt"/>
                <a:cs typeface="+mn-lt"/>
              </a:rPr>
              <a:t>on the link between economic growth, the pollution of the air, water, and oceans and the well-being of people around the world</a:t>
            </a:r>
            <a:r>
              <a:rPr lang="en-US" sz="1700" dirty="0">
                <a:ea typeface="+mn-lt"/>
                <a:cs typeface="+mn-lt"/>
              </a:rPr>
              <a:t>. </a:t>
            </a:r>
            <a:endParaRPr lang="en-US" sz="1700" dirty="0"/>
          </a:p>
        </p:txBody>
      </p:sp>
      <p:pic>
        <p:nvPicPr>
          <p:cNvPr id="4" name="Picture 4" descr="A picture containing hall, crowd&#10;&#10;Description automatically generated">
            <a:extLst>
              <a:ext uri="{FF2B5EF4-FFF2-40B4-BE49-F238E27FC236}">
                <a16:creationId xmlns:a16="http://schemas.microsoft.com/office/drawing/2014/main" id="{70057FD6-5D02-49E1-B77B-3A1C325D5B65}"/>
              </a:ext>
            </a:extLst>
          </p:cNvPr>
          <p:cNvPicPr>
            <a:picLocks noChangeAspect="1"/>
          </p:cNvPicPr>
          <p:nvPr/>
        </p:nvPicPr>
        <p:blipFill rotWithShape="1">
          <a:blip r:embed="rId3"/>
          <a:srcRect l="3080" r="19364" b="3"/>
          <a:stretch/>
        </p:blipFill>
        <p:spPr>
          <a:xfrm>
            <a:off x="6636743" y="1238487"/>
            <a:ext cx="4741120" cy="4493060"/>
          </a:xfrm>
          <a:prstGeom prst="rect">
            <a:avLst/>
          </a:prstGeom>
        </p:spPr>
      </p:pic>
    </p:spTree>
    <p:extLst>
      <p:ext uri="{BB962C8B-B14F-4D97-AF65-F5344CB8AC3E}">
        <p14:creationId xmlns:p14="http://schemas.microsoft.com/office/powerpoint/2010/main" val="2854374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D56A-E38B-407E-8F0F-2BD5005C9D3D}"/>
              </a:ext>
            </a:extLst>
          </p:cNvPr>
          <p:cNvSpPr>
            <a:spLocks noGrp="1"/>
          </p:cNvSpPr>
          <p:nvPr>
            <p:ph type="title"/>
          </p:nvPr>
        </p:nvSpPr>
        <p:spPr>
          <a:xfrm>
            <a:off x="391440" y="611047"/>
            <a:ext cx="6254199" cy="1443269"/>
          </a:xfrm>
        </p:spPr>
        <p:txBody>
          <a:bodyPr vert="horz" lIns="91440" tIns="45720" rIns="91440" bIns="45720" rtlCol="0" anchor="ctr">
            <a:noAutofit/>
          </a:bodyPr>
          <a:lstStyle/>
          <a:p>
            <a:r>
              <a:rPr lang="en-US" sz="3800" b="1">
                <a:latin typeface="Candara"/>
                <a:ea typeface="+mj-lt"/>
                <a:cs typeface="+mj-lt"/>
              </a:rPr>
              <a:t>World Commission on Environment &amp;</a:t>
            </a:r>
            <a:r>
              <a:rPr lang="en-US" sz="3800">
                <a:latin typeface="Candara"/>
                <a:ea typeface="+mj-lt"/>
                <a:cs typeface="+mj-lt"/>
              </a:rPr>
              <a:t> </a:t>
            </a:r>
            <a:br>
              <a:rPr lang="en-US" sz="3800">
                <a:latin typeface="Candara"/>
                <a:ea typeface="+mj-lt"/>
                <a:cs typeface="+mj-lt"/>
              </a:rPr>
            </a:br>
            <a:r>
              <a:rPr lang="en-US" sz="3800" b="1">
                <a:latin typeface="Candara"/>
                <a:ea typeface="+mj-lt"/>
                <a:cs typeface="+mj-lt"/>
              </a:rPr>
              <a:t>Development (WCED) - 1987 </a:t>
            </a:r>
          </a:p>
        </p:txBody>
      </p:sp>
      <p:sp>
        <p:nvSpPr>
          <p:cNvPr id="8" name="Content Placeholder 7">
            <a:extLst>
              <a:ext uri="{FF2B5EF4-FFF2-40B4-BE49-F238E27FC236}">
                <a16:creationId xmlns:a16="http://schemas.microsoft.com/office/drawing/2014/main" id="{4498B5B1-B31F-4495-A68F-716FB099772C}"/>
              </a:ext>
            </a:extLst>
          </p:cNvPr>
          <p:cNvSpPr>
            <a:spLocks noGrp="1"/>
          </p:cNvSpPr>
          <p:nvPr>
            <p:ph idx="1"/>
          </p:nvPr>
        </p:nvSpPr>
        <p:spPr>
          <a:xfrm>
            <a:off x="558455" y="2431608"/>
            <a:ext cx="5919245" cy="3967104"/>
          </a:xfrm>
        </p:spPr>
        <p:txBody>
          <a:bodyPr vert="horz" lIns="91440" tIns="45720" rIns="91440" bIns="45720" rtlCol="0" anchor="t">
            <a:normAutofit/>
          </a:bodyPr>
          <a:lstStyle/>
          <a:p>
            <a:pPr algn="just"/>
            <a:r>
              <a:rPr lang="en-US" sz="2000" dirty="0">
                <a:solidFill>
                  <a:schemeClr val="tx1"/>
                </a:solidFill>
                <a:highlight>
                  <a:srgbClr val="FFFF00"/>
                </a:highlight>
                <a:latin typeface="Candara"/>
                <a:ea typeface="+mn-lt"/>
                <a:cs typeface="+mn-lt"/>
              </a:rPr>
              <a:t>The 1987 publication of the </a:t>
            </a:r>
            <a:r>
              <a:rPr lang="en-US" sz="2000" dirty="0" err="1">
                <a:solidFill>
                  <a:schemeClr val="tx1"/>
                </a:solidFill>
                <a:highlight>
                  <a:srgbClr val="FFFF00"/>
                </a:highlight>
                <a:latin typeface="Candara"/>
                <a:ea typeface="+mn-lt"/>
                <a:cs typeface="+mn-lt"/>
              </a:rPr>
              <a:t>Bruntland</a:t>
            </a:r>
            <a:r>
              <a:rPr lang="en-US" sz="2000" dirty="0">
                <a:solidFill>
                  <a:schemeClr val="tx1"/>
                </a:solidFill>
                <a:highlight>
                  <a:srgbClr val="FFFF00"/>
                </a:highlight>
                <a:latin typeface="Candara"/>
                <a:ea typeface="+mn-lt"/>
                <a:cs typeface="+mn-lt"/>
              </a:rPr>
              <a:t> report </a:t>
            </a:r>
            <a:r>
              <a:rPr lang="en-US" sz="2000" dirty="0">
                <a:solidFill>
                  <a:schemeClr val="tx1"/>
                </a:solidFill>
                <a:latin typeface="Candara"/>
                <a:ea typeface="+mn-lt"/>
                <a:cs typeface="+mn-lt"/>
              </a:rPr>
              <a:t>by the United Nations Commission headed by Norwegian Prime Minister </a:t>
            </a:r>
            <a:r>
              <a:rPr lang="en-US" sz="2000" b="1" i="1" dirty="0">
                <a:solidFill>
                  <a:schemeClr val="tx1"/>
                </a:solidFill>
                <a:latin typeface="Candara"/>
                <a:ea typeface="+mn-lt"/>
                <a:cs typeface="+mn-lt"/>
              </a:rPr>
              <a:t>Gro Harlem Brundtland</a:t>
            </a:r>
            <a:r>
              <a:rPr lang="en-US" sz="2000" dirty="0">
                <a:solidFill>
                  <a:schemeClr val="tx1"/>
                </a:solidFill>
                <a:latin typeface="Candara"/>
                <a:ea typeface="+mn-lt"/>
                <a:cs typeface="+mn-lt"/>
              </a:rPr>
              <a:t>  proved to be a turning point in giving the </a:t>
            </a:r>
            <a:r>
              <a:rPr lang="en-US" sz="2000" dirty="0">
                <a:solidFill>
                  <a:schemeClr val="tx1"/>
                </a:solidFill>
                <a:highlight>
                  <a:srgbClr val="FFFF00"/>
                </a:highlight>
                <a:latin typeface="Candara"/>
                <a:ea typeface="+mn-lt"/>
                <a:cs typeface="+mn-lt"/>
              </a:rPr>
              <a:t>word sustainability the meaning it now carries globally</a:t>
            </a:r>
            <a:endParaRPr lang="en-US" sz="2000" dirty="0">
              <a:solidFill>
                <a:schemeClr val="tx1"/>
              </a:solidFill>
              <a:highlight>
                <a:srgbClr val="FFFF00"/>
              </a:highlight>
              <a:latin typeface="Candara"/>
              <a:ea typeface="+mn-lt"/>
              <a:cs typeface="Calibri"/>
            </a:endParaRPr>
          </a:p>
          <a:p>
            <a:pPr marL="45720" indent="0" algn="just">
              <a:buNone/>
            </a:pPr>
            <a:endParaRPr lang="en-US" sz="2000" dirty="0">
              <a:solidFill>
                <a:schemeClr val="tx1"/>
              </a:solidFill>
              <a:latin typeface="Candara"/>
              <a:ea typeface="+mn-lt"/>
              <a:cs typeface="+mn-lt"/>
            </a:endParaRPr>
          </a:p>
          <a:p>
            <a:pPr algn="just"/>
            <a:r>
              <a:rPr lang="en-US" sz="2000" dirty="0">
                <a:solidFill>
                  <a:schemeClr val="tx1"/>
                </a:solidFill>
                <a:latin typeface="Candara"/>
                <a:ea typeface="+mn-lt"/>
                <a:cs typeface="+mn-lt"/>
              </a:rPr>
              <a:t>The Brundtland Report  firmly established the principle that the challenge to achieve sustainability involves an </a:t>
            </a:r>
            <a:r>
              <a:rPr lang="en-US" sz="2000" b="1" i="1" dirty="0">
                <a:solidFill>
                  <a:schemeClr val="tx1"/>
                </a:solidFill>
                <a:latin typeface="Candara"/>
                <a:ea typeface="+mn-lt"/>
                <a:cs typeface="+mn-lt"/>
              </a:rPr>
              <a:t>interplay between environmental and social factors.</a:t>
            </a:r>
            <a:endParaRPr lang="en-US" sz="2000" b="1" i="1" dirty="0">
              <a:solidFill>
                <a:schemeClr val="tx1"/>
              </a:solidFill>
              <a:latin typeface="Candara"/>
              <a:cs typeface="Calibri"/>
            </a:endParaRPr>
          </a:p>
        </p:txBody>
      </p:sp>
      <p:pic>
        <p:nvPicPr>
          <p:cNvPr id="4" name="Picture 4">
            <a:extLst>
              <a:ext uri="{FF2B5EF4-FFF2-40B4-BE49-F238E27FC236}">
                <a16:creationId xmlns:a16="http://schemas.microsoft.com/office/drawing/2014/main" id="{1FD5C4F5-8871-4D35-A920-9FFB2E10AB05}"/>
              </a:ext>
            </a:extLst>
          </p:cNvPr>
          <p:cNvPicPr>
            <a:picLocks noChangeAspect="1"/>
          </p:cNvPicPr>
          <p:nvPr/>
        </p:nvPicPr>
        <p:blipFill rotWithShape="1">
          <a:blip r:embed="rId2"/>
          <a:srcRect r="19538" b="-2"/>
          <a:stretch/>
        </p:blipFill>
        <p:spPr>
          <a:xfrm>
            <a:off x="6636743" y="1238487"/>
            <a:ext cx="4741120" cy="4493060"/>
          </a:xfrm>
          <a:prstGeom prst="rect">
            <a:avLst/>
          </a:prstGeom>
        </p:spPr>
      </p:pic>
    </p:spTree>
    <p:extLst>
      <p:ext uri="{BB962C8B-B14F-4D97-AF65-F5344CB8AC3E}">
        <p14:creationId xmlns:p14="http://schemas.microsoft.com/office/powerpoint/2010/main" val="1450732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55E9-C4B1-41C5-9B51-92D430EC2C31}"/>
              </a:ext>
            </a:extLst>
          </p:cNvPr>
          <p:cNvSpPr>
            <a:spLocks noGrp="1"/>
          </p:cNvSpPr>
          <p:nvPr>
            <p:ph type="title"/>
          </p:nvPr>
        </p:nvSpPr>
        <p:spPr>
          <a:xfrm>
            <a:off x="725467" y="1070335"/>
            <a:ext cx="5826227" cy="1443269"/>
          </a:xfrm>
        </p:spPr>
        <p:txBody>
          <a:bodyPr>
            <a:normAutofit/>
          </a:bodyPr>
          <a:lstStyle/>
          <a:p>
            <a:r>
              <a:rPr lang="en-US" sz="4000" b="1">
                <a:latin typeface="Candara"/>
                <a:ea typeface="+mj-lt"/>
                <a:cs typeface="+mj-lt"/>
              </a:rPr>
              <a:t>RIO SUMMIT – 1992 </a:t>
            </a:r>
            <a:endParaRPr lang="en-US" sz="4000">
              <a:latin typeface="Candara"/>
            </a:endParaRPr>
          </a:p>
          <a:p>
            <a:endParaRPr lang="en-US" sz="4000">
              <a:latin typeface="Candara"/>
            </a:endParaRPr>
          </a:p>
        </p:txBody>
      </p:sp>
      <p:sp>
        <p:nvSpPr>
          <p:cNvPr id="8" name="Content Placeholder 7">
            <a:extLst>
              <a:ext uri="{FF2B5EF4-FFF2-40B4-BE49-F238E27FC236}">
                <a16:creationId xmlns:a16="http://schemas.microsoft.com/office/drawing/2014/main" id="{ABF16205-E3C0-49EA-A89B-A314860B8287}"/>
              </a:ext>
            </a:extLst>
          </p:cNvPr>
          <p:cNvSpPr>
            <a:spLocks noGrp="1"/>
          </p:cNvSpPr>
          <p:nvPr>
            <p:ph idx="1"/>
          </p:nvPr>
        </p:nvSpPr>
        <p:spPr>
          <a:xfrm>
            <a:off x="725467" y="2295909"/>
            <a:ext cx="5647849" cy="4363760"/>
          </a:xfrm>
        </p:spPr>
        <p:txBody>
          <a:bodyPr vert="horz" lIns="91440" tIns="45720" rIns="91440" bIns="45720" rtlCol="0" anchor="t">
            <a:normAutofit/>
          </a:bodyPr>
          <a:lstStyle/>
          <a:p>
            <a:pPr algn="just"/>
            <a:r>
              <a:rPr lang="en-US" sz="2000" dirty="0">
                <a:solidFill>
                  <a:schemeClr val="tx1"/>
                </a:solidFill>
                <a:latin typeface="Candara"/>
                <a:ea typeface="+mn-lt"/>
                <a:cs typeface="+mn-lt"/>
              </a:rPr>
              <a:t>The United Nations Conference on Environment and Development (UNCED), also known as the </a:t>
            </a:r>
            <a:r>
              <a:rPr lang="en-US" sz="2000" b="1" i="1" dirty="0">
                <a:solidFill>
                  <a:schemeClr val="tx1"/>
                </a:solidFill>
                <a:latin typeface="Candara"/>
                <a:ea typeface="+mn-lt"/>
                <a:cs typeface="+mn-lt"/>
              </a:rPr>
              <a:t>'Earth Summit'</a:t>
            </a:r>
            <a:r>
              <a:rPr lang="en-US" sz="2000" dirty="0">
                <a:solidFill>
                  <a:schemeClr val="tx1"/>
                </a:solidFill>
                <a:latin typeface="Candara"/>
                <a:ea typeface="+mn-lt"/>
                <a:cs typeface="+mn-lt"/>
              </a:rPr>
              <a:t>, was held  1992 with the participation of </a:t>
            </a:r>
            <a:r>
              <a:rPr lang="en-US" sz="2000" dirty="0">
                <a:solidFill>
                  <a:schemeClr val="tx1"/>
                </a:solidFill>
                <a:highlight>
                  <a:srgbClr val="FFFF00"/>
                </a:highlight>
                <a:latin typeface="Candara"/>
                <a:ea typeface="+mn-lt"/>
                <a:cs typeface="+mn-lt"/>
              </a:rPr>
              <a:t>172 governments and 108 heads of state in attendance. </a:t>
            </a:r>
            <a:r>
              <a:rPr lang="en-US" sz="2000" dirty="0">
                <a:solidFill>
                  <a:schemeClr val="tx1"/>
                </a:solidFill>
                <a:latin typeface="Candara"/>
                <a:ea typeface="+mn-lt"/>
                <a:cs typeface="+mn-lt"/>
              </a:rPr>
              <a:t> </a:t>
            </a:r>
          </a:p>
          <a:p>
            <a:pPr algn="just"/>
            <a:r>
              <a:rPr lang="en-US" sz="2000" dirty="0">
                <a:solidFill>
                  <a:schemeClr val="tx1"/>
                </a:solidFill>
                <a:latin typeface="Candara"/>
                <a:ea typeface="+mn-lt"/>
                <a:cs typeface="+mn-lt"/>
              </a:rPr>
              <a:t>The Rio de Janeiro conference highlighted </a:t>
            </a:r>
            <a:r>
              <a:rPr lang="en-US" sz="2000" dirty="0">
                <a:solidFill>
                  <a:schemeClr val="tx1"/>
                </a:solidFill>
                <a:highlight>
                  <a:srgbClr val="FFFF00"/>
                </a:highlight>
                <a:latin typeface="Candara"/>
                <a:ea typeface="+mn-lt"/>
                <a:cs typeface="+mn-lt"/>
              </a:rPr>
              <a:t>how different social, economic and environmental factors are interdependent and evolve together</a:t>
            </a:r>
            <a:r>
              <a:rPr lang="en-US" sz="2000" dirty="0">
                <a:solidFill>
                  <a:schemeClr val="tx1"/>
                </a:solidFill>
                <a:latin typeface="Candara"/>
                <a:ea typeface="+mn-lt"/>
                <a:cs typeface="+mn-lt"/>
              </a:rPr>
              <a:t>. </a:t>
            </a:r>
          </a:p>
          <a:p>
            <a:pPr algn="just"/>
            <a:r>
              <a:rPr lang="en-US" sz="2000" dirty="0">
                <a:solidFill>
                  <a:schemeClr val="tx1"/>
                </a:solidFill>
                <a:latin typeface="Candara"/>
                <a:ea typeface="+mn-lt"/>
                <a:cs typeface="+mn-lt"/>
              </a:rPr>
              <a:t>The Earth Summit was considered as a success due to a number of reasons but primarily due to the  creation of </a:t>
            </a:r>
            <a:r>
              <a:rPr lang="en-US" sz="2000" b="1" i="1" dirty="0">
                <a:solidFill>
                  <a:schemeClr val="tx1"/>
                </a:solidFill>
                <a:latin typeface="Candara"/>
                <a:ea typeface="+mn-lt"/>
                <a:cs typeface="+mn-lt"/>
              </a:rPr>
              <a:t>Agenda 21,  Rio Declaration  and</a:t>
            </a:r>
            <a:r>
              <a:rPr lang="en-US" sz="2000" i="1" dirty="0">
                <a:solidFill>
                  <a:schemeClr val="tx1"/>
                </a:solidFill>
                <a:latin typeface="Candara"/>
                <a:ea typeface="+mn-lt"/>
                <a:cs typeface="+mn-lt"/>
              </a:rPr>
              <a:t> </a:t>
            </a:r>
            <a:r>
              <a:rPr lang="en-US" sz="2000" b="1" i="1" dirty="0">
                <a:solidFill>
                  <a:schemeClr val="tx1"/>
                </a:solidFill>
                <a:latin typeface="Candara"/>
                <a:ea typeface="+mn-lt"/>
                <a:cs typeface="+mn-lt"/>
              </a:rPr>
              <a:t>creation of the Commission on Sustainable Development </a:t>
            </a:r>
          </a:p>
        </p:txBody>
      </p:sp>
      <p:pic>
        <p:nvPicPr>
          <p:cNvPr id="4" name="Picture 4">
            <a:extLst>
              <a:ext uri="{FF2B5EF4-FFF2-40B4-BE49-F238E27FC236}">
                <a16:creationId xmlns:a16="http://schemas.microsoft.com/office/drawing/2014/main" id="{2414C91A-D4E2-40CB-9DBC-25057FEA4D3A}"/>
              </a:ext>
            </a:extLst>
          </p:cNvPr>
          <p:cNvPicPr>
            <a:picLocks noChangeAspect="1"/>
          </p:cNvPicPr>
          <p:nvPr/>
        </p:nvPicPr>
        <p:blipFill rotWithShape="1">
          <a:blip r:embed="rId2"/>
          <a:srcRect l="26616" r="12972" b="-2"/>
          <a:stretch/>
        </p:blipFill>
        <p:spPr>
          <a:xfrm>
            <a:off x="6636743" y="1238487"/>
            <a:ext cx="4741120" cy="4493060"/>
          </a:xfrm>
          <a:prstGeom prst="rect">
            <a:avLst/>
          </a:prstGeom>
        </p:spPr>
      </p:pic>
    </p:spTree>
    <p:extLst>
      <p:ext uri="{BB962C8B-B14F-4D97-AF65-F5344CB8AC3E}">
        <p14:creationId xmlns:p14="http://schemas.microsoft.com/office/powerpoint/2010/main" val="3185140343"/>
      </p:ext>
    </p:extLst>
  </p:cSld>
  <p:clrMapOvr>
    <a:masterClrMapping/>
  </p:clrMapOvr>
</p:sld>
</file>

<file path=ppt/theme/theme1.xml><?xml version="1.0" encoding="utf-8"?>
<a:theme xmlns:a="http://schemas.openxmlformats.org/drawingml/2006/main" name="Basi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2312</TotalTime>
  <Words>1246</Words>
  <Application>Microsoft Office PowerPoint</Application>
  <PresentationFormat>Widescreen</PresentationFormat>
  <Paragraphs>77</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Candara</vt:lpstr>
      <vt:lpstr>Corbel</vt:lpstr>
      <vt:lpstr>Basis</vt:lpstr>
      <vt:lpstr>INTRODUCTION TO SUSTAINABILITY</vt:lpstr>
      <vt:lpstr>SUSTAINABILITY – THE NEW ‘BUZZWORD’! </vt:lpstr>
      <vt:lpstr>WHAT IS SUSTAINABILITY? </vt:lpstr>
      <vt:lpstr>UNDERSTANDING SUSTAINABLE 'DEVELOPMENT'</vt:lpstr>
      <vt:lpstr>SUSTAINABLE DEVELOPMENT OVER ECONOMIC GROWTH? </vt:lpstr>
      <vt:lpstr> THE HISTORY &amp; THE RISE OF SUSTAINABILITY CONCEPT </vt:lpstr>
      <vt:lpstr>UN CONFERENCE ON ENVIRONMENT – 1972</vt:lpstr>
      <vt:lpstr>World Commission on Environment &amp;  Development (WCED) - 1987 </vt:lpstr>
      <vt:lpstr>RIO SUMMIT – 1992  </vt:lpstr>
      <vt:lpstr>UN MILLENNIUM SUMMIT - 2000</vt:lpstr>
      <vt:lpstr>UN Sustainable Development Summit – 2015</vt:lpstr>
      <vt:lpstr>UNDERSTANDING THE MAIN CHALLENGE OF SUSTAINABILITY </vt:lpstr>
      <vt:lpstr>WHAT IS TRAGEDY OF THE COMMONS? </vt:lpstr>
      <vt:lpstr>GLOBALIZATION AND SUSTAINABILITY</vt:lpstr>
      <vt:lpstr> GLOBALIZATION VS SUSTAINABILITY - IDENTIFYING THE PROBLEM</vt:lpstr>
      <vt:lpstr>HYPERCONSUMPTION</vt:lpstr>
      <vt:lpstr>HYPERCONSUMPTION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SUSTAINABILITY</dc:title>
  <dc:creator>Janith Iddawala</dc:creator>
  <cp:lastModifiedBy>chandima gayan</cp:lastModifiedBy>
  <cp:revision>569</cp:revision>
  <dcterms:created xsi:type="dcterms:W3CDTF">2021-07-05T04:26:54Z</dcterms:created>
  <dcterms:modified xsi:type="dcterms:W3CDTF">2022-06-06T03:56:01Z</dcterms:modified>
</cp:coreProperties>
</file>